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30"/>
    <p:restoredTop sz="94610"/>
  </p:normalViewPr>
  <p:slideViewPr>
    <p:cSldViewPr snapToGrid="0" snapToObjects="1">
      <p:cViewPr varScale="1">
        <p:scale>
          <a:sx n="128" d="100"/>
          <a:sy n="128" d="100"/>
        </p:scale>
        <p:origin x="168"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8422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10-minute presentation. Set up the conversation — you're here as a practitioner, not a theorist.</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Brief roadmap. Keep it brisk — 15 seconds on this slide.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through the five tools quickly. The point isn't to impress — it's to establish the baseline before the honest assessment.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direct here. Acknowledge failures openly — it builds credibility with the audience. The CCASS situation is the most acute. Don't gloss over it.</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adjournment culture point is your strongest and most concrete. Lean into it. Technology cannot solve a culture problem.</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rush this slide. Hit the top 3 if time is tight: financial autonomy, enforceable directions, end-to-end integration. The rest can come out in Q&amp;A.</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genuine questions — not rhetorical. Leave time for the room to respond. The adjournment question to the Bench is deliberately provocative. That's intentional.</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Land on this cleanly. Pause before 'The will is the question.' It's the takeaway line.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7132320" y="-1097280"/>
            <a:ext cx="3657600" cy="3657600"/>
          </a:xfrm>
          <a:prstGeom prst="ellipse">
            <a:avLst/>
          </a:prstGeom>
          <a:solidFill>
            <a:srgbClr val="C9A84C">
              <a:alpha val="15000"/>
            </a:srgbClr>
          </a:solidFill>
          <a:ln w="12700">
            <a:solidFill>
              <a:srgbClr val="C9A84C">
                <a:alpha val="15000"/>
              </a:srgbClr>
            </a:solidFill>
            <a:prstDash val="solid"/>
          </a:ln>
        </p:spPr>
        <p:txBody>
          <a:bodyPr/>
          <a:lstStyle/>
          <a:p>
            <a:endParaRPr lang="en-SC"/>
          </a:p>
        </p:txBody>
      </p:sp>
      <p:sp>
        <p:nvSpPr>
          <p:cNvPr id="3" name="Shape 1"/>
          <p:cNvSpPr/>
          <p:nvPr/>
        </p:nvSpPr>
        <p:spPr>
          <a:xfrm>
            <a:off x="7589520" y="-640080"/>
            <a:ext cx="2560320" cy="2560320"/>
          </a:xfrm>
          <a:prstGeom prst="ellipse">
            <a:avLst/>
          </a:prstGeom>
          <a:solidFill>
            <a:srgbClr val="C9A84C">
              <a:alpha val="25000"/>
            </a:srgbClr>
          </a:solidFill>
          <a:ln w="12700">
            <a:solidFill>
              <a:srgbClr val="C9A84C">
                <a:alpha val="25000"/>
              </a:srgbClr>
            </a:solidFill>
            <a:prstDash val="solid"/>
          </a:ln>
        </p:spPr>
        <p:txBody>
          <a:bodyPr/>
          <a:lstStyle/>
          <a:p>
            <a:endParaRPr lang="en-SC"/>
          </a:p>
        </p:txBody>
      </p:sp>
      <p:pic>
        <p:nvPicPr>
          <p:cNvPr id="4" name="Image 0" descr="preencoded.png"/>
          <p:cNvPicPr>
            <a:picLocks noChangeAspect="1"/>
          </p:cNvPicPr>
          <p:nvPr/>
        </p:nvPicPr>
        <p:blipFill>
          <a:blip r:embed="rId3"/>
          <a:stretch>
            <a:fillRect/>
          </a:stretch>
        </p:blipFill>
        <p:spPr>
          <a:xfrm>
            <a:off x="502920" y="457200"/>
            <a:ext cx="640080" cy="640080"/>
          </a:xfrm>
          <a:prstGeom prst="rect">
            <a:avLst/>
          </a:prstGeom>
        </p:spPr>
      </p:pic>
      <p:sp>
        <p:nvSpPr>
          <p:cNvPr id="5" name="Text 2"/>
          <p:cNvSpPr/>
          <p:nvPr/>
        </p:nvSpPr>
        <p:spPr>
          <a:xfrm>
            <a:off x="457200" y="1234440"/>
            <a:ext cx="8229600" cy="1280160"/>
          </a:xfrm>
          <a:prstGeom prst="rect">
            <a:avLst/>
          </a:prstGeom>
          <a:noFill/>
          <a:ln/>
        </p:spPr>
        <p:txBody>
          <a:bodyPr wrap="square" lIns="0" tIns="0" rIns="0" bIns="0" rtlCol="0" anchor="ctr"/>
          <a:lstStyle/>
          <a:p>
            <a:pPr marL="0" indent="0" algn="l">
              <a:buNone/>
            </a:pPr>
            <a:r>
              <a:rPr lang="en-US" sz="4000" b="1" dirty="0">
                <a:solidFill>
                  <a:srgbClr val="FFFFFF"/>
                </a:solidFill>
                <a:latin typeface="Cambria" pitchFamily="34" charset="0"/>
              </a:rPr>
              <a:t>Access to Justice &amp; Court </a:t>
            </a:r>
            <a:r>
              <a:rPr lang="en-US" sz="4000" b="1" dirty="0" err="1">
                <a:solidFill>
                  <a:srgbClr val="FFFFFF"/>
                </a:solidFill>
                <a:latin typeface="Cambria" pitchFamily="34" charset="0"/>
              </a:rPr>
              <a:t>Modernisation</a:t>
            </a:r>
            <a:endParaRPr lang="en-US" sz="4000" dirty="0"/>
          </a:p>
        </p:txBody>
      </p:sp>
      <p:sp>
        <p:nvSpPr>
          <p:cNvPr id="6" name="Text 3"/>
          <p:cNvSpPr/>
          <p:nvPr/>
        </p:nvSpPr>
        <p:spPr>
          <a:xfrm>
            <a:off x="457200" y="2514600"/>
            <a:ext cx="7315200" cy="822960"/>
          </a:xfrm>
          <a:prstGeom prst="rect">
            <a:avLst/>
          </a:prstGeom>
          <a:noFill/>
          <a:ln/>
        </p:spPr>
        <p:txBody>
          <a:bodyPr wrap="square" lIns="0" tIns="0" rIns="0" bIns="0" rtlCol="0" anchor="ctr"/>
          <a:lstStyle/>
          <a:p>
            <a:pPr marL="0" indent="0" algn="l">
              <a:buNone/>
            </a:pPr>
            <a:r>
              <a:rPr lang="en-US" sz="1600" dirty="0">
                <a:solidFill>
                  <a:srgbClr val="E8C97A"/>
                </a:solidFill>
                <a:latin typeface="Calibri" pitchFamily="34" charset="0"/>
                <a:ea typeface="Calibri" pitchFamily="34" charset="-122"/>
                <a:cs typeface="Calibri" pitchFamily="34" charset="-120"/>
              </a:rPr>
              <a:t>Digitization, Case Management &amp; Judicial Efficiency</a:t>
            </a:r>
            <a:endParaRPr lang="en-US" sz="1600" dirty="0"/>
          </a:p>
          <a:p>
            <a:pPr marL="0" indent="0" algn="l">
              <a:buNone/>
            </a:pPr>
            <a:r>
              <a:rPr lang="en-US" sz="1600" dirty="0">
                <a:solidFill>
                  <a:srgbClr val="E8C97A"/>
                </a:solidFill>
                <a:latin typeface="Calibri" pitchFamily="34" charset="0"/>
                <a:ea typeface="Calibri" pitchFamily="34" charset="-122"/>
                <a:cs typeface="Calibri" pitchFamily="34" charset="-120"/>
              </a:rPr>
              <a:t>in the Seychelles Courts</a:t>
            </a:r>
            <a:endParaRPr lang="en-US" sz="1600" dirty="0"/>
          </a:p>
        </p:txBody>
      </p:sp>
      <p:sp>
        <p:nvSpPr>
          <p:cNvPr id="7" name="Shape 4"/>
          <p:cNvSpPr/>
          <p:nvPr/>
        </p:nvSpPr>
        <p:spPr>
          <a:xfrm>
            <a:off x="457200" y="3429000"/>
            <a:ext cx="2286000" cy="45720"/>
          </a:xfrm>
          <a:prstGeom prst="rect">
            <a:avLst/>
          </a:prstGeom>
          <a:solidFill>
            <a:srgbClr val="C9A84C"/>
          </a:solidFill>
          <a:ln w="12700">
            <a:solidFill>
              <a:srgbClr val="C9A84C"/>
            </a:solidFill>
            <a:prstDash val="solid"/>
          </a:ln>
        </p:spPr>
        <p:txBody>
          <a:bodyPr/>
          <a:lstStyle/>
          <a:p>
            <a:endParaRPr lang="en-SC"/>
          </a:p>
        </p:txBody>
      </p:sp>
      <p:sp>
        <p:nvSpPr>
          <p:cNvPr id="8" name="Text 5"/>
          <p:cNvSpPr/>
          <p:nvPr/>
        </p:nvSpPr>
        <p:spPr>
          <a:xfrm>
            <a:off x="457200" y="3657600"/>
            <a:ext cx="6400800" cy="365760"/>
          </a:xfrm>
          <a:prstGeom prst="rect">
            <a:avLst/>
          </a:prstGeom>
          <a:noFill/>
          <a:ln/>
        </p:spPr>
        <p:txBody>
          <a:bodyPr wrap="square" lIns="0" tIns="0" rIns="0" bIns="0" rtlCol="0" anchor="ctr"/>
          <a:lstStyle/>
          <a:p>
            <a:pPr marL="0" indent="0" algn="l">
              <a:buNone/>
            </a:pPr>
            <a:r>
              <a:rPr lang="en-US" sz="1200" dirty="0">
                <a:solidFill>
                  <a:srgbClr val="8A9AB5"/>
                </a:solidFill>
                <a:latin typeface="Calibri" pitchFamily="34" charset="0"/>
                <a:ea typeface="Calibri" pitchFamily="34" charset="-122"/>
                <a:cs typeface="Calibri" pitchFamily="34" charset="-120"/>
              </a:rPr>
              <a:t>Constitutional Round table  |  Panel 2</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94360"/>
          </a:xfrm>
          <a:prstGeom prst="rect">
            <a:avLst/>
          </a:prstGeom>
          <a:noFill/>
          <a:ln/>
        </p:spPr>
        <p:txBody>
          <a:bodyPr wrap="square" lIns="0" tIns="0" rIns="0" bIns="0" rtlCol="0" anchor="ctr"/>
          <a:lstStyle/>
          <a:p>
            <a:pPr marL="0" indent="0" algn="l">
              <a:buNone/>
            </a:pPr>
            <a:r>
              <a:rPr lang="en-US" sz="2800" b="1" dirty="0">
                <a:solidFill>
                  <a:srgbClr val="1B2A4A"/>
                </a:solidFill>
                <a:latin typeface="Cambria" pitchFamily="34" charset="0"/>
                <a:ea typeface="Cambria" pitchFamily="34" charset="-122"/>
                <a:cs typeface="Cambria" pitchFamily="34" charset="-120"/>
              </a:rPr>
              <a:t>What We'll Cover</a:t>
            </a:r>
            <a:endParaRPr lang="en-US" sz="2800" dirty="0"/>
          </a:p>
        </p:txBody>
      </p:sp>
      <p:sp>
        <p:nvSpPr>
          <p:cNvPr id="3" name="Shape 1"/>
          <p:cNvSpPr/>
          <p:nvPr/>
        </p:nvSpPr>
        <p:spPr>
          <a:xfrm>
            <a:off x="457200" y="1005840"/>
            <a:ext cx="2560320" cy="1554480"/>
          </a:xfrm>
          <a:prstGeom prst="roundRect">
            <a:avLst>
              <a:gd name="adj" fmla="val 5882"/>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dirty="0"/>
          </a:p>
        </p:txBody>
      </p:sp>
      <p:sp>
        <p:nvSpPr>
          <p:cNvPr id="4" name="Text 2"/>
          <p:cNvSpPr/>
          <p:nvPr/>
        </p:nvSpPr>
        <p:spPr>
          <a:xfrm>
            <a:off x="594360" y="1115568"/>
            <a:ext cx="548640" cy="365760"/>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01</a:t>
            </a:r>
            <a:endParaRPr lang="en-US" sz="1100" dirty="0"/>
          </a:p>
        </p:txBody>
      </p:sp>
      <p:sp>
        <p:nvSpPr>
          <p:cNvPr id="5" name="Text 3"/>
          <p:cNvSpPr/>
          <p:nvPr/>
        </p:nvSpPr>
        <p:spPr>
          <a:xfrm>
            <a:off x="594360" y="1463040"/>
            <a:ext cx="2286000" cy="411480"/>
          </a:xfrm>
          <a:prstGeom prst="rect">
            <a:avLst/>
          </a:prstGeom>
          <a:noFill/>
          <a:ln/>
        </p:spPr>
        <p:txBody>
          <a:bodyPr wrap="square" lIns="0" tIns="0" rIns="0" bIns="0" rtlCol="0" anchor="ctr"/>
          <a:lstStyle/>
          <a:p>
            <a:pPr marL="0" indent="0">
              <a:buNone/>
            </a:pPr>
            <a:r>
              <a:rPr lang="en-US" sz="1400" b="1" dirty="0">
                <a:solidFill>
                  <a:srgbClr val="1B2A4A"/>
                </a:solidFill>
                <a:latin typeface="Cambria" pitchFamily="34" charset="0"/>
              </a:rPr>
              <a:t>Where we are</a:t>
            </a:r>
            <a:endParaRPr lang="en-US" sz="1400" dirty="0"/>
          </a:p>
        </p:txBody>
      </p:sp>
      <p:sp>
        <p:nvSpPr>
          <p:cNvPr id="6" name="Text 4"/>
          <p:cNvSpPr/>
          <p:nvPr/>
        </p:nvSpPr>
        <p:spPr>
          <a:xfrm>
            <a:off x="594360" y="1892808"/>
            <a:ext cx="2286000" cy="502920"/>
          </a:xfrm>
          <a:prstGeom prst="rect">
            <a:avLst/>
          </a:prstGeom>
          <a:noFill/>
          <a:ln/>
        </p:spPr>
        <p:txBody>
          <a:bodyPr wrap="square" lIns="0" tIns="0" rIns="0" bIns="0" rtlCol="0" anchor="ctr"/>
          <a:lstStyle/>
          <a:p>
            <a:pPr marL="0" indent="0">
              <a:buNone/>
            </a:pPr>
            <a:r>
              <a:rPr lang="en-US" sz="1100" dirty="0">
                <a:solidFill>
                  <a:srgbClr val="4A5568"/>
                </a:solidFill>
                <a:latin typeface="Calibri" pitchFamily="34" charset="0"/>
                <a:ea typeface="Calibri" pitchFamily="34" charset="-122"/>
                <a:cs typeface="Calibri" pitchFamily="34" charset="-120"/>
              </a:rPr>
              <a:t>Digital tools in use today</a:t>
            </a:r>
            <a:endParaRPr lang="en-US" sz="1100" dirty="0"/>
          </a:p>
        </p:txBody>
      </p:sp>
      <p:sp>
        <p:nvSpPr>
          <p:cNvPr id="7" name="Shape 5"/>
          <p:cNvSpPr/>
          <p:nvPr/>
        </p:nvSpPr>
        <p:spPr>
          <a:xfrm>
            <a:off x="3291840" y="1005840"/>
            <a:ext cx="2560320" cy="1554480"/>
          </a:xfrm>
          <a:prstGeom prst="roundRect">
            <a:avLst>
              <a:gd name="adj" fmla="val 5882"/>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sp>
        <p:nvSpPr>
          <p:cNvPr id="8" name="Text 6"/>
          <p:cNvSpPr/>
          <p:nvPr/>
        </p:nvSpPr>
        <p:spPr>
          <a:xfrm>
            <a:off x="3429000" y="1115568"/>
            <a:ext cx="548640" cy="365760"/>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02</a:t>
            </a:r>
            <a:endParaRPr lang="en-US" sz="1100" dirty="0"/>
          </a:p>
        </p:txBody>
      </p:sp>
      <p:sp>
        <p:nvSpPr>
          <p:cNvPr id="9" name="Text 7"/>
          <p:cNvSpPr/>
          <p:nvPr/>
        </p:nvSpPr>
        <p:spPr>
          <a:xfrm>
            <a:off x="3429000" y="1463040"/>
            <a:ext cx="2286000" cy="411480"/>
          </a:xfrm>
          <a:prstGeom prst="rect">
            <a:avLst/>
          </a:prstGeom>
          <a:noFill/>
          <a:ln/>
        </p:spPr>
        <p:txBody>
          <a:bodyPr wrap="square" lIns="0" tIns="0" rIns="0" bIns="0" rtlCol="0" anchor="ctr"/>
          <a:lstStyle/>
          <a:p>
            <a:pPr marL="0" indent="0">
              <a:buNone/>
            </a:pPr>
            <a:r>
              <a:rPr lang="en-US" sz="1400" b="1" dirty="0">
                <a:solidFill>
                  <a:srgbClr val="1B2A4A"/>
                </a:solidFill>
                <a:latin typeface="Cambria" pitchFamily="34" charset="0"/>
                <a:ea typeface="Cambria" pitchFamily="34" charset="-122"/>
                <a:cs typeface="Cambria" pitchFamily="34" charset="-120"/>
              </a:rPr>
              <a:t>Honest Assessment</a:t>
            </a:r>
            <a:endParaRPr lang="en-US" sz="1400" dirty="0"/>
          </a:p>
        </p:txBody>
      </p:sp>
      <p:sp>
        <p:nvSpPr>
          <p:cNvPr id="10" name="Text 8"/>
          <p:cNvSpPr/>
          <p:nvPr/>
        </p:nvSpPr>
        <p:spPr>
          <a:xfrm>
            <a:off x="3429000" y="1892808"/>
            <a:ext cx="2286000" cy="502920"/>
          </a:xfrm>
          <a:prstGeom prst="rect">
            <a:avLst/>
          </a:prstGeom>
          <a:noFill/>
          <a:ln/>
        </p:spPr>
        <p:txBody>
          <a:bodyPr wrap="square" lIns="0" tIns="0" rIns="0" bIns="0" rtlCol="0" anchor="ctr"/>
          <a:lstStyle/>
          <a:p>
            <a:pPr marL="0" indent="0">
              <a:buNone/>
            </a:pPr>
            <a:r>
              <a:rPr lang="en-US" sz="1100" dirty="0">
                <a:solidFill>
                  <a:srgbClr val="4A5568"/>
                </a:solidFill>
                <a:latin typeface="Calibri" pitchFamily="34" charset="0"/>
                <a:ea typeface="Calibri" pitchFamily="34" charset="-122"/>
                <a:cs typeface="Calibri" pitchFamily="34" charset="-120"/>
              </a:rPr>
              <a:t>What's working, what isn't</a:t>
            </a:r>
            <a:endParaRPr lang="en-US" sz="1100" dirty="0"/>
          </a:p>
        </p:txBody>
      </p:sp>
      <p:sp>
        <p:nvSpPr>
          <p:cNvPr id="11" name="Shape 9"/>
          <p:cNvSpPr/>
          <p:nvPr/>
        </p:nvSpPr>
        <p:spPr>
          <a:xfrm>
            <a:off x="6126480" y="1005840"/>
            <a:ext cx="2560320" cy="1554480"/>
          </a:xfrm>
          <a:prstGeom prst="roundRect">
            <a:avLst>
              <a:gd name="adj" fmla="val 5882"/>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sp>
        <p:nvSpPr>
          <p:cNvPr id="12" name="Text 10"/>
          <p:cNvSpPr/>
          <p:nvPr/>
        </p:nvSpPr>
        <p:spPr>
          <a:xfrm>
            <a:off x="6263640" y="1115568"/>
            <a:ext cx="548640" cy="365760"/>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03</a:t>
            </a:r>
            <a:endParaRPr lang="en-US" sz="1100" dirty="0"/>
          </a:p>
        </p:txBody>
      </p:sp>
      <p:sp>
        <p:nvSpPr>
          <p:cNvPr id="13" name="Text 11"/>
          <p:cNvSpPr/>
          <p:nvPr/>
        </p:nvSpPr>
        <p:spPr>
          <a:xfrm>
            <a:off x="6263640" y="1463040"/>
            <a:ext cx="2286000" cy="411480"/>
          </a:xfrm>
          <a:prstGeom prst="rect">
            <a:avLst/>
          </a:prstGeom>
          <a:noFill/>
          <a:ln/>
        </p:spPr>
        <p:txBody>
          <a:bodyPr wrap="square" lIns="0" tIns="0" rIns="0" bIns="0" rtlCol="0" anchor="ctr"/>
          <a:lstStyle/>
          <a:p>
            <a:pPr marL="0" indent="0">
              <a:buNone/>
            </a:pPr>
            <a:r>
              <a:rPr lang="en-US" sz="1400" b="1" dirty="0">
                <a:solidFill>
                  <a:srgbClr val="1B2A4A"/>
                </a:solidFill>
                <a:latin typeface="Cambria" pitchFamily="34" charset="0"/>
                <a:ea typeface="Cambria" pitchFamily="34" charset="-122"/>
                <a:cs typeface="Cambria" pitchFamily="34" charset="-120"/>
              </a:rPr>
              <a:t>The Real Bottlenecks</a:t>
            </a:r>
            <a:endParaRPr lang="en-US" sz="1400" dirty="0"/>
          </a:p>
        </p:txBody>
      </p:sp>
      <p:sp>
        <p:nvSpPr>
          <p:cNvPr id="14" name="Text 12"/>
          <p:cNvSpPr/>
          <p:nvPr/>
        </p:nvSpPr>
        <p:spPr>
          <a:xfrm>
            <a:off x="6263640" y="1892808"/>
            <a:ext cx="2286000" cy="502920"/>
          </a:xfrm>
          <a:prstGeom prst="rect">
            <a:avLst/>
          </a:prstGeom>
          <a:noFill/>
          <a:ln/>
        </p:spPr>
        <p:txBody>
          <a:bodyPr wrap="square" lIns="0" tIns="0" rIns="0" bIns="0" rtlCol="0" anchor="ctr"/>
          <a:lstStyle/>
          <a:p>
            <a:pPr marL="0" indent="0">
              <a:buNone/>
            </a:pPr>
            <a:r>
              <a:rPr lang="en-US" sz="1100" dirty="0">
                <a:solidFill>
                  <a:srgbClr val="4A5568"/>
                </a:solidFill>
                <a:latin typeface="Calibri" pitchFamily="34" charset="0"/>
                <a:ea typeface="Calibri" pitchFamily="34" charset="-122"/>
                <a:cs typeface="Calibri" pitchFamily="34" charset="-120"/>
              </a:rPr>
              <a:t>Culture, capacity, compliance</a:t>
            </a:r>
            <a:endParaRPr lang="en-US" sz="1100" dirty="0"/>
          </a:p>
        </p:txBody>
      </p:sp>
      <p:sp>
        <p:nvSpPr>
          <p:cNvPr id="15" name="Shape 13"/>
          <p:cNvSpPr/>
          <p:nvPr/>
        </p:nvSpPr>
        <p:spPr>
          <a:xfrm>
            <a:off x="1417320" y="2880360"/>
            <a:ext cx="2560320" cy="1554480"/>
          </a:xfrm>
          <a:prstGeom prst="roundRect">
            <a:avLst>
              <a:gd name="adj" fmla="val 5882"/>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sp>
        <p:nvSpPr>
          <p:cNvPr id="16" name="Text 14"/>
          <p:cNvSpPr/>
          <p:nvPr/>
        </p:nvSpPr>
        <p:spPr>
          <a:xfrm>
            <a:off x="1554480" y="2990088"/>
            <a:ext cx="548640" cy="365760"/>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04</a:t>
            </a:r>
            <a:endParaRPr lang="en-US" sz="1100" dirty="0"/>
          </a:p>
        </p:txBody>
      </p:sp>
      <p:sp>
        <p:nvSpPr>
          <p:cNvPr id="17" name="Text 15"/>
          <p:cNvSpPr/>
          <p:nvPr/>
        </p:nvSpPr>
        <p:spPr>
          <a:xfrm>
            <a:off x="1554480" y="3337560"/>
            <a:ext cx="2286000" cy="411480"/>
          </a:xfrm>
          <a:prstGeom prst="rect">
            <a:avLst/>
          </a:prstGeom>
          <a:noFill/>
          <a:ln/>
        </p:spPr>
        <p:txBody>
          <a:bodyPr wrap="square" lIns="0" tIns="0" rIns="0" bIns="0" rtlCol="0" anchor="ctr"/>
          <a:lstStyle/>
          <a:p>
            <a:pPr marL="0" indent="0">
              <a:buNone/>
            </a:pPr>
            <a:r>
              <a:rPr lang="en-US" sz="1400" b="1" dirty="0">
                <a:solidFill>
                  <a:srgbClr val="1B2A4A"/>
                </a:solidFill>
                <a:latin typeface="Cambria" pitchFamily="34" charset="0"/>
                <a:ea typeface="Cambria" pitchFamily="34" charset="-122"/>
                <a:cs typeface="Cambria" pitchFamily="34" charset="-120"/>
              </a:rPr>
              <a:t>The Way Forward</a:t>
            </a:r>
            <a:endParaRPr lang="en-US" sz="1400" dirty="0"/>
          </a:p>
        </p:txBody>
      </p:sp>
      <p:sp>
        <p:nvSpPr>
          <p:cNvPr id="18" name="Text 16"/>
          <p:cNvSpPr/>
          <p:nvPr/>
        </p:nvSpPr>
        <p:spPr>
          <a:xfrm>
            <a:off x="1554480" y="3767328"/>
            <a:ext cx="2286000" cy="502920"/>
          </a:xfrm>
          <a:prstGeom prst="rect">
            <a:avLst/>
          </a:prstGeom>
          <a:noFill/>
          <a:ln/>
        </p:spPr>
        <p:txBody>
          <a:bodyPr wrap="square" lIns="0" tIns="0" rIns="0" bIns="0" rtlCol="0" anchor="ctr"/>
          <a:lstStyle/>
          <a:p>
            <a:pPr marL="0" indent="0">
              <a:buNone/>
            </a:pPr>
            <a:r>
              <a:rPr lang="en-US" sz="1100" dirty="0">
                <a:solidFill>
                  <a:srgbClr val="4A5568"/>
                </a:solidFill>
                <a:latin typeface="Calibri" pitchFamily="34" charset="0"/>
                <a:ea typeface="Calibri" pitchFamily="34" charset="-122"/>
                <a:cs typeface="Calibri" pitchFamily="34" charset="-120"/>
              </a:rPr>
              <a:t>Reform priorities &amp; shared responsibility</a:t>
            </a:r>
            <a:endParaRPr lang="en-US" sz="1100" dirty="0"/>
          </a:p>
        </p:txBody>
      </p:sp>
      <p:sp>
        <p:nvSpPr>
          <p:cNvPr id="19" name="Shape 17"/>
          <p:cNvSpPr/>
          <p:nvPr/>
        </p:nvSpPr>
        <p:spPr>
          <a:xfrm>
            <a:off x="4251960" y="2880360"/>
            <a:ext cx="2560320" cy="1554480"/>
          </a:xfrm>
          <a:prstGeom prst="roundRect">
            <a:avLst>
              <a:gd name="adj" fmla="val 5882"/>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sp>
        <p:nvSpPr>
          <p:cNvPr id="20" name="Text 18"/>
          <p:cNvSpPr/>
          <p:nvPr/>
        </p:nvSpPr>
        <p:spPr>
          <a:xfrm>
            <a:off x="4389120" y="2990088"/>
            <a:ext cx="548640" cy="365760"/>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05</a:t>
            </a:r>
            <a:endParaRPr lang="en-US" sz="1100" dirty="0"/>
          </a:p>
        </p:txBody>
      </p:sp>
      <p:sp>
        <p:nvSpPr>
          <p:cNvPr id="21" name="Text 19"/>
          <p:cNvSpPr/>
          <p:nvPr/>
        </p:nvSpPr>
        <p:spPr>
          <a:xfrm>
            <a:off x="4389120" y="3337560"/>
            <a:ext cx="2286000" cy="411480"/>
          </a:xfrm>
          <a:prstGeom prst="rect">
            <a:avLst/>
          </a:prstGeom>
          <a:noFill/>
          <a:ln/>
        </p:spPr>
        <p:txBody>
          <a:bodyPr wrap="square" lIns="0" tIns="0" rIns="0" bIns="0" rtlCol="0" anchor="ctr"/>
          <a:lstStyle/>
          <a:p>
            <a:pPr marL="0" indent="0">
              <a:buNone/>
            </a:pPr>
            <a:r>
              <a:rPr lang="en-US" sz="1400" b="1" dirty="0">
                <a:solidFill>
                  <a:srgbClr val="1B2A4A"/>
                </a:solidFill>
                <a:latin typeface="Cambria" pitchFamily="34" charset="0"/>
                <a:ea typeface="Cambria" pitchFamily="34" charset="-122"/>
                <a:cs typeface="Cambria" pitchFamily="34" charset="-120"/>
              </a:rPr>
              <a:t>Questions for the Floor</a:t>
            </a:r>
            <a:endParaRPr lang="en-US" sz="1400" dirty="0"/>
          </a:p>
        </p:txBody>
      </p:sp>
      <p:sp>
        <p:nvSpPr>
          <p:cNvPr id="22" name="Text 20"/>
          <p:cNvSpPr/>
          <p:nvPr/>
        </p:nvSpPr>
        <p:spPr>
          <a:xfrm>
            <a:off x="4389120" y="3767328"/>
            <a:ext cx="2286000" cy="502920"/>
          </a:xfrm>
          <a:prstGeom prst="rect">
            <a:avLst/>
          </a:prstGeom>
          <a:noFill/>
          <a:ln/>
        </p:spPr>
        <p:txBody>
          <a:bodyPr wrap="square" lIns="0" tIns="0" rIns="0" bIns="0" rtlCol="0" anchor="ctr"/>
          <a:lstStyle/>
          <a:p>
            <a:pPr marL="0" indent="0">
              <a:buNone/>
            </a:pPr>
            <a:r>
              <a:rPr lang="en-US" sz="1100" dirty="0">
                <a:solidFill>
                  <a:srgbClr val="4A5568"/>
                </a:solidFill>
                <a:latin typeface="Calibri" pitchFamily="34" charset="0"/>
                <a:ea typeface="Calibri" pitchFamily="34" charset="-122"/>
                <a:cs typeface="Calibri" pitchFamily="34" charset="-120"/>
              </a:rPr>
              <a:t>Dialogue, not monologue</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7772400" y="3200400"/>
            <a:ext cx="2743200" cy="2743200"/>
          </a:xfrm>
          <a:prstGeom prst="ellipse">
            <a:avLst/>
          </a:prstGeom>
          <a:solidFill>
            <a:srgbClr val="C9A84C">
              <a:alpha val="10000"/>
            </a:srgbClr>
          </a:solidFill>
          <a:ln w="12700">
            <a:solidFill>
              <a:srgbClr val="C9A84C">
                <a:alpha val="10000"/>
              </a:srgbClr>
            </a:solidFill>
            <a:prstDash val="solid"/>
          </a:ln>
        </p:spPr>
        <p:txBody>
          <a:bodyPr/>
          <a:lstStyle/>
          <a:p>
            <a:endParaRPr lang="en-SC"/>
          </a:p>
        </p:txBody>
      </p:sp>
      <p:sp>
        <p:nvSpPr>
          <p:cNvPr id="3" name="Text 1"/>
          <p:cNvSpPr/>
          <p:nvPr/>
        </p:nvSpPr>
        <p:spPr>
          <a:xfrm>
            <a:off x="457200" y="228600"/>
            <a:ext cx="914400" cy="365760"/>
          </a:xfrm>
          <a:prstGeom prst="rect">
            <a:avLst/>
          </a:prstGeom>
          <a:noFill/>
          <a:ln/>
        </p:spPr>
        <p:txBody>
          <a:bodyPr wrap="square" lIns="0" tIns="0" rIns="0" bIns="0" rtlCol="0" anchor="ctr"/>
          <a:lstStyle/>
          <a:p>
            <a:pPr marL="0" indent="0">
              <a:buNone/>
            </a:pPr>
            <a:r>
              <a:rPr lang="en-US" sz="1200" b="1" dirty="0">
                <a:solidFill>
                  <a:srgbClr val="C9A84C"/>
                </a:solidFill>
                <a:latin typeface="Calibri" pitchFamily="34" charset="0"/>
                <a:ea typeface="Calibri" pitchFamily="34" charset="-122"/>
                <a:cs typeface="Calibri" pitchFamily="34" charset="-120"/>
              </a:rPr>
              <a:t>01</a:t>
            </a:r>
            <a:endParaRPr lang="en-US" sz="1200" dirty="0"/>
          </a:p>
        </p:txBody>
      </p:sp>
      <p:sp>
        <p:nvSpPr>
          <p:cNvPr id="4" name="Text 2"/>
          <p:cNvSpPr/>
          <p:nvPr/>
        </p:nvSpPr>
        <p:spPr>
          <a:xfrm>
            <a:off x="457200" y="548640"/>
            <a:ext cx="8229600" cy="594360"/>
          </a:xfrm>
          <a:prstGeom prst="rect">
            <a:avLst/>
          </a:prstGeom>
          <a:noFill/>
          <a:ln/>
        </p:spPr>
        <p:txBody>
          <a:bodyPr wrap="square" lIns="0" tIns="0" rIns="0" bIns="0" rtlCol="0" anchor="ctr"/>
          <a:lstStyle/>
          <a:p>
            <a:pPr marL="0" indent="0" algn="l">
              <a:buNone/>
            </a:pPr>
            <a:r>
              <a:rPr lang="en-US" sz="2800" b="1" dirty="0">
                <a:solidFill>
                  <a:srgbClr val="FFFFFF"/>
                </a:solidFill>
                <a:latin typeface="Cambria" pitchFamily="34" charset="0"/>
              </a:rPr>
              <a:t>Where we are</a:t>
            </a:r>
            <a:endParaRPr lang="en-US" sz="2800" dirty="0"/>
          </a:p>
        </p:txBody>
      </p:sp>
      <p:sp>
        <p:nvSpPr>
          <p:cNvPr id="5" name="Text 3"/>
          <p:cNvSpPr/>
          <p:nvPr/>
        </p:nvSpPr>
        <p:spPr>
          <a:xfrm>
            <a:off x="457200" y="1097280"/>
            <a:ext cx="7315200" cy="320040"/>
          </a:xfrm>
          <a:prstGeom prst="rect">
            <a:avLst/>
          </a:prstGeom>
          <a:noFill/>
          <a:ln/>
        </p:spPr>
        <p:txBody>
          <a:bodyPr wrap="square" lIns="0" tIns="0" rIns="0" bIns="0" rtlCol="0" anchor="ctr"/>
          <a:lstStyle/>
          <a:p>
            <a:pPr marL="0" indent="0" algn="l">
              <a:buNone/>
            </a:pPr>
            <a:r>
              <a:rPr lang="en-US" sz="1300" dirty="0">
                <a:solidFill>
                  <a:srgbClr val="8A9AB5"/>
                </a:solidFill>
                <a:latin typeface="Calibri" pitchFamily="34" charset="0"/>
                <a:ea typeface="Calibri" pitchFamily="34" charset="-122"/>
                <a:cs typeface="Calibri" pitchFamily="34" charset="-120"/>
              </a:rPr>
              <a:t>Digital infrastructure in the Seychelles courts today</a:t>
            </a:r>
            <a:endParaRPr lang="en-US" sz="1300" dirty="0"/>
          </a:p>
        </p:txBody>
      </p:sp>
      <p:sp>
        <p:nvSpPr>
          <p:cNvPr id="6" name="Shape 4"/>
          <p:cNvSpPr/>
          <p:nvPr/>
        </p:nvSpPr>
        <p:spPr>
          <a:xfrm>
            <a:off x="457200" y="1600200"/>
            <a:ext cx="2560320" cy="1325880"/>
          </a:xfrm>
          <a:prstGeom prst="roundRect">
            <a:avLst>
              <a:gd name="adj" fmla="val 6897"/>
            </a:avLst>
          </a:prstGeom>
          <a:solidFill>
            <a:srgbClr val="2E4270"/>
          </a:solidFill>
          <a:ln w="12700">
            <a:solidFill>
              <a:srgbClr val="FFFFFF">
                <a:alpha val="10000"/>
              </a:srgbClr>
            </a:solidFill>
            <a:prstDash val="solid"/>
          </a:ln>
          <a:effectLst>
            <a:outerShdw blurRad="101600" dist="38100" dir="2700000" algn="bl" rotWithShape="0">
              <a:srgbClr val="000000">
                <a:alpha val="12000"/>
              </a:srgbClr>
            </a:outerShdw>
          </a:effectLst>
        </p:spPr>
        <p:txBody>
          <a:bodyPr/>
          <a:lstStyle/>
          <a:p>
            <a:endParaRPr lang="en-SC"/>
          </a:p>
        </p:txBody>
      </p:sp>
      <p:pic>
        <p:nvPicPr>
          <p:cNvPr id="7" name="Image 0" descr="preencoded.png"/>
          <p:cNvPicPr>
            <a:picLocks noChangeAspect="1"/>
          </p:cNvPicPr>
          <p:nvPr/>
        </p:nvPicPr>
        <p:blipFill>
          <a:blip r:embed="rId3"/>
          <a:stretch>
            <a:fillRect/>
          </a:stretch>
        </p:blipFill>
        <p:spPr>
          <a:xfrm>
            <a:off x="621792" y="1737360"/>
            <a:ext cx="365760" cy="365760"/>
          </a:xfrm>
          <a:prstGeom prst="rect">
            <a:avLst/>
          </a:prstGeom>
        </p:spPr>
      </p:pic>
      <p:sp>
        <p:nvSpPr>
          <p:cNvPr id="8" name="Text 5"/>
          <p:cNvSpPr/>
          <p:nvPr/>
        </p:nvSpPr>
        <p:spPr>
          <a:xfrm>
            <a:off x="1097280" y="1709928"/>
            <a:ext cx="1783080" cy="384048"/>
          </a:xfrm>
          <a:prstGeom prst="rect">
            <a:avLst/>
          </a:prstGeom>
          <a:noFill/>
          <a:ln/>
        </p:spPr>
        <p:txBody>
          <a:bodyPr wrap="square" lIns="0" tIns="0" rIns="0" bIns="0" rtlCol="0" anchor="ctr"/>
          <a:lstStyle/>
          <a:p>
            <a:pPr marL="0" indent="0">
              <a:buNone/>
            </a:pPr>
            <a:r>
              <a:rPr lang="en-US" sz="1200" b="1" dirty="0">
                <a:solidFill>
                  <a:srgbClr val="E8C97A"/>
                </a:solidFill>
                <a:latin typeface="Calibri" pitchFamily="34" charset="0"/>
                <a:ea typeface="Calibri" pitchFamily="34" charset="-122"/>
                <a:cs typeface="Calibri" pitchFamily="34" charset="-120"/>
              </a:rPr>
              <a:t>CCASS</a:t>
            </a:r>
            <a:endParaRPr lang="en-US" sz="1200" dirty="0"/>
          </a:p>
        </p:txBody>
      </p:sp>
      <p:sp>
        <p:nvSpPr>
          <p:cNvPr id="9" name="Text 6"/>
          <p:cNvSpPr/>
          <p:nvPr/>
        </p:nvSpPr>
        <p:spPr>
          <a:xfrm>
            <a:off x="621792" y="2167128"/>
            <a:ext cx="2286000" cy="594360"/>
          </a:xfrm>
          <a:prstGeom prst="rect">
            <a:avLst/>
          </a:prstGeom>
          <a:noFill/>
          <a:ln/>
        </p:spPr>
        <p:txBody>
          <a:bodyPr wrap="square" lIns="0" tIns="0" rIns="0" bIns="0" rtlCol="0" anchor="ctr"/>
          <a:lstStyle/>
          <a:p>
            <a:pPr marL="0" indent="0">
              <a:buNone/>
            </a:pPr>
            <a:r>
              <a:rPr lang="en-US" sz="1050" dirty="0">
                <a:solidFill>
                  <a:srgbClr val="FFFFFF"/>
                </a:solidFill>
                <a:latin typeface="Calibri" pitchFamily="34" charset="0"/>
                <a:ea typeface="Calibri" pitchFamily="34" charset="-122"/>
                <a:cs typeface="Calibri" pitchFamily="34" charset="-120"/>
              </a:rPr>
              <a:t>Computerized Case Administration System</a:t>
            </a:r>
            <a:endParaRPr lang="en-US" sz="1050" dirty="0"/>
          </a:p>
        </p:txBody>
      </p:sp>
      <p:sp>
        <p:nvSpPr>
          <p:cNvPr id="10" name="Shape 7"/>
          <p:cNvSpPr/>
          <p:nvPr/>
        </p:nvSpPr>
        <p:spPr>
          <a:xfrm>
            <a:off x="3291840" y="1600200"/>
            <a:ext cx="2560320" cy="1325880"/>
          </a:xfrm>
          <a:prstGeom prst="roundRect">
            <a:avLst>
              <a:gd name="adj" fmla="val 6897"/>
            </a:avLst>
          </a:prstGeom>
          <a:solidFill>
            <a:srgbClr val="2E4270"/>
          </a:solidFill>
          <a:ln w="12700">
            <a:solidFill>
              <a:srgbClr val="FFFFFF">
                <a:alpha val="10000"/>
              </a:srgbClr>
            </a:solidFill>
            <a:prstDash val="solid"/>
          </a:ln>
          <a:effectLst>
            <a:outerShdw blurRad="101600" dist="38100" dir="2700000" algn="bl" rotWithShape="0">
              <a:srgbClr val="000000">
                <a:alpha val="12000"/>
              </a:srgbClr>
            </a:outerShdw>
          </a:effectLst>
        </p:spPr>
        <p:txBody>
          <a:bodyPr/>
          <a:lstStyle/>
          <a:p>
            <a:endParaRPr lang="en-SC"/>
          </a:p>
        </p:txBody>
      </p:sp>
      <p:pic>
        <p:nvPicPr>
          <p:cNvPr id="11" name="Image 1" descr="preencoded.png"/>
          <p:cNvPicPr>
            <a:picLocks noChangeAspect="1"/>
          </p:cNvPicPr>
          <p:nvPr/>
        </p:nvPicPr>
        <p:blipFill>
          <a:blip r:embed="rId4"/>
          <a:stretch>
            <a:fillRect/>
          </a:stretch>
        </p:blipFill>
        <p:spPr>
          <a:xfrm>
            <a:off x="3456432" y="1737360"/>
            <a:ext cx="365760" cy="365760"/>
          </a:xfrm>
          <a:prstGeom prst="rect">
            <a:avLst/>
          </a:prstGeom>
        </p:spPr>
      </p:pic>
      <p:sp>
        <p:nvSpPr>
          <p:cNvPr id="12" name="Text 8"/>
          <p:cNvSpPr/>
          <p:nvPr/>
        </p:nvSpPr>
        <p:spPr>
          <a:xfrm>
            <a:off x="3931920" y="1709928"/>
            <a:ext cx="1783080" cy="384048"/>
          </a:xfrm>
          <a:prstGeom prst="rect">
            <a:avLst/>
          </a:prstGeom>
          <a:noFill/>
          <a:ln/>
        </p:spPr>
        <p:txBody>
          <a:bodyPr wrap="square" lIns="0" tIns="0" rIns="0" bIns="0" rtlCol="0" anchor="ctr"/>
          <a:lstStyle/>
          <a:p>
            <a:pPr marL="0" indent="0">
              <a:buNone/>
            </a:pPr>
            <a:r>
              <a:rPr lang="en-US" sz="1200" b="1" dirty="0">
                <a:solidFill>
                  <a:srgbClr val="E8C97A"/>
                </a:solidFill>
                <a:latin typeface="Calibri" pitchFamily="34" charset="0"/>
                <a:ea typeface="Calibri" pitchFamily="34" charset="-122"/>
                <a:cs typeface="Calibri" pitchFamily="34" charset="-120"/>
              </a:rPr>
              <a:t>e-Service Platform</a:t>
            </a:r>
            <a:endParaRPr lang="en-US" sz="1200" dirty="0"/>
          </a:p>
        </p:txBody>
      </p:sp>
      <p:sp>
        <p:nvSpPr>
          <p:cNvPr id="13" name="Text 9"/>
          <p:cNvSpPr/>
          <p:nvPr/>
        </p:nvSpPr>
        <p:spPr>
          <a:xfrm>
            <a:off x="3456432" y="2167128"/>
            <a:ext cx="2286000" cy="594360"/>
          </a:xfrm>
          <a:prstGeom prst="rect">
            <a:avLst/>
          </a:prstGeom>
          <a:noFill/>
          <a:ln/>
        </p:spPr>
        <p:txBody>
          <a:bodyPr wrap="square" lIns="0" tIns="0" rIns="0" bIns="0" rtlCol="0" anchor="ctr"/>
          <a:lstStyle/>
          <a:p>
            <a:pPr marL="0" indent="0">
              <a:buNone/>
            </a:pPr>
            <a:r>
              <a:rPr lang="en-US" sz="1050" dirty="0">
                <a:solidFill>
                  <a:srgbClr val="FFFFFF"/>
                </a:solidFill>
                <a:latin typeface="Calibri" pitchFamily="34" charset="0"/>
                <a:ea typeface="Calibri" pitchFamily="34" charset="-122"/>
                <a:cs typeface="Calibri" pitchFamily="34" charset="-120"/>
              </a:rPr>
              <a:t>Launched 2025 — digital submissions &amp; public access</a:t>
            </a:r>
            <a:endParaRPr lang="en-US" sz="1050" dirty="0"/>
          </a:p>
        </p:txBody>
      </p:sp>
      <p:sp>
        <p:nvSpPr>
          <p:cNvPr id="14" name="Shape 10"/>
          <p:cNvSpPr/>
          <p:nvPr/>
        </p:nvSpPr>
        <p:spPr>
          <a:xfrm>
            <a:off x="6126480" y="1600200"/>
            <a:ext cx="2560320" cy="1325880"/>
          </a:xfrm>
          <a:prstGeom prst="roundRect">
            <a:avLst>
              <a:gd name="adj" fmla="val 6897"/>
            </a:avLst>
          </a:prstGeom>
          <a:solidFill>
            <a:srgbClr val="2E4270"/>
          </a:solidFill>
          <a:ln w="12700">
            <a:solidFill>
              <a:srgbClr val="FFFFFF">
                <a:alpha val="10000"/>
              </a:srgbClr>
            </a:solidFill>
            <a:prstDash val="solid"/>
          </a:ln>
          <a:effectLst>
            <a:outerShdw blurRad="101600" dist="38100" dir="2700000" algn="bl" rotWithShape="0">
              <a:srgbClr val="000000">
                <a:alpha val="12000"/>
              </a:srgbClr>
            </a:outerShdw>
          </a:effectLst>
        </p:spPr>
        <p:txBody>
          <a:bodyPr/>
          <a:lstStyle/>
          <a:p>
            <a:endParaRPr lang="en-SC"/>
          </a:p>
        </p:txBody>
      </p:sp>
      <p:pic>
        <p:nvPicPr>
          <p:cNvPr id="15" name="Image 2" descr="preencoded.png"/>
          <p:cNvPicPr>
            <a:picLocks noChangeAspect="1"/>
          </p:cNvPicPr>
          <p:nvPr/>
        </p:nvPicPr>
        <p:blipFill>
          <a:blip r:embed="rId5"/>
          <a:stretch>
            <a:fillRect/>
          </a:stretch>
        </p:blipFill>
        <p:spPr>
          <a:xfrm>
            <a:off x="6291072" y="1737360"/>
            <a:ext cx="365760" cy="365760"/>
          </a:xfrm>
          <a:prstGeom prst="rect">
            <a:avLst/>
          </a:prstGeom>
        </p:spPr>
      </p:pic>
      <p:sp>
        <p:nvSpPr>
          <p:cNvPr id="16" name="Text 11"/>
          <p:cNvSpPr/>
          <p:nvPr/>
        </p:nvSpPr>
        <p:spPr>
          <a:xfrm>
            <a:off x="6766560" y="1709928"/>
            <a:ext cx="1783080" cy="384048"/>
          </a:xfrm>
          <a:prstGeom prst="rect">
            <a:avLst/>
          </a:prstGeom>
          <a:noFill/>
          <a:ln/>
        </p:spPr>
        <p:txBody>
          <a:bodyPr wrap="square" lIns="0" tIns="0" rIns="0" bIns="0" rtlCol="0" anchor="ctr"/>
          <a:lstStyle/>
          <a:p>
            <a:pPr marL="0" indent="0">
              <a:buNone/>
            </a:pPr>
            <a:r>
              <a:rPr lang="en-US" sz="1200" b="1" dirty="0">
                <a:solidFill>
                  <a:srgbClr val="E8C97A"/>
                </a:solidFill>
                <a:latin typeface="Calibri" pitchFamily="34" charset="0"/>
                <a:ea typeface="Calibri" pitchFamily="34" charset="-122"/>
                <a:cs typeface="Calibri" pitchFamily="34" charset="-120"/>
              </a:rPr>
              <a:t>Speech-to-Text</a:t>
            </a:r>
            <a:endParaRPr lang="en-US" sz="1200" dirty="0"/>
          </a:p>
        </p:txBody>
      </p:sp>
      <p:sp>
        <p:nvSpPr>
          <p:cNvPr id="17" name="Text 12"/>
          <p:cNvSpPr/>
          <p:nvPr/>
        </p:nvSpPr>
        <p:spPr>
          <a:xfrm>
            <a:off x="6291072" y="2167128"/>
            <a:ext cx="2286000" cy="594360"/>
          </a:xfrm>
          <a:prstGeom prst="rect">
            <a:avLst/>
          </a:prstGeom>
          <a:noFill/>
          <a:ln/>
        </p:spPr>
        <p:txBody>
          <a:bodyPr wrap="square" lIns="0" tIns="0" rIns="0" bIns="0" rtlCol="0" anchor="ctr"/>
          <a:lstStyle/>
          <a:p>
            <a:pPr marL="0" indent="0">
              <a:buNone/>
            </a:pPr>
            <a:r>
              <a:rPr lang="en-US" sz="1050" dirty="0">
                <a:solidFill>
                  <a:srgbClr val="FFFFFF"/>
                </a:solidFill>
                <a:latin typeface="Calibri" pitchFamily="34" charset="0"/>
                <a:ea typeface="Calibri" pitchFamily="34" charset="-122"/>
                <a:cs typeface="Calibri" pitchFamily="34" charset="-120"/>
              </a:rPr>
              <a:t>Automated transcription of court proceedings</a:t>
            </a:r>
            <a:endParaRPr lang="en-US" sz="1050" dirty="0"/>
          </a:p>
        </p:txBody>
      </p:sp>
      <p:sp>
        <p:nvSpPr>
          <p:cNvPr id="18" name="Shape 13"/>
          <p:cNvSpPr/>
          <p:nvPr/>
        </p:nvSpPr>
        <p:spPr>
          <a:xfrm>
            <a:off x="1417320" y="3154680"/>
            <a:ext cx="3931920" cy="1325880"/>
          </a:xfrm>
          <a:prstGeom prst="roundRect">
            <a:avLst>
              <a:gd name="adj" fmla="val 6897"/>
            </a:avLst>
          </a:prstGeom>
          <a:solidFill>
            <a:srgbClr val="2E4270"/>
          </a:solidFill>
          <a:ln w="12700">
            <a:solidFill>
              <a:srgbClr val="FFFFFF">
                <a:alpha val="10000"/>
              </a:srgbClr>
            </a:solidFill>
            <a:prstDash val="solid"/>
          </a:ln>
          <a:effectLst>
            <a:outerShdw blurRad="101600" dist="38100" dir="2700000" algn="bl" rotWithShape="0">
              <a:srgbClr val="000000">
                <a:alpha val="12000"/>
              </a:srgbClr>
            </a:outerShdw>
          </a:effectLst>
        </p:spPr>
        <p:txBody>
          <a:bodyPr/>
          <a:lstStyle/>
          <a:p>
            <a:endParaRPr lang="en-SC"/>
          </a:p>
        </p:txBody>
      </p:sp>
      <p:pic>
        <p:nvPicPr>
          <p:cNvPr id="19" name="Image 3" descr="preencoded.png"/>
          <p:cNvPicPr>
            <a:picLocks noChangeAspect="1"/>
          </p:cNvPicPr>
          <p:nvPr/>
        </p:nvPicPr>
        <p:blipFill>
          <a:blip r:embed="rId6"/>
          <a:stretch>
            <a:fillRect/>
          </a:stretch>
        </p:blipFill>
        <p:spPr>
          <a:xfrm>
            <a:off x="1581912" y="3291840"/>
            <a:ext cx="365760" cy="365760"/>
          </a:xfrm>
          <a:prstGeom prst="rect">
            <a:avLst/>
          </a:prstGeom>
        </p:spPr>
      </p:pic>
      <p:sp>
        <p:nvSpPr>
          <p:cNvPr id="20" name="Text 14"/>
          <p:cNvSpPr/>
          <p:nvPr/>
        </p:nvSpPr>
        <p:spPr>
          <a:xfrm>
            <a:off x="2057400" y="3264408"/>
            <a:ext cx="3154680" cy="384048"/>
          </a:xfrm>
          <a:prstGeom prst="rect">
            <a:avLst/>
          </a:prstGeom>
          <a:noFill/>
          <a:ln/>
        </p:spPr>
        <p:txBody>
          <a:bodyPr wrap="square" lIns="0" tIns="0" rIns="0" bIns="0" rtlCol="0" anchor="ctr"/>
          <a:lstStyle/>
          <a:p>
            <a:pPr marL="0" indent="0">
              <a:buNone/>
            </a:pPr>
            <a:r>
              <a:rPr lang="en-US" sz="1200" b="1" dirty="0">
                <a:solidFill>
                  <a:srgbClr val="E8C97A"/>
                </a:solidFill>
                <a:latin typeface="Calibri" pitchFamily="34" charset="0"/>
                <a:ea typeface="Calibri" pitchFamily="34" charset="-122"/>
                <a:cs typeface="Calibri" pitchFamily="34" charset="-120"/>
              </a:rPr>
              <a:t>Specialist Courts</a:t>
            </a:r>
            <a:endParaRPr lang="en-US" sz="1200" dirty="0"/>
          </a:p>
        </p:txBody>
      </p:sp>
      <p:sp>
        <p:nvSpPr>
          <p:cNvPr id="21" name="Text 15"/>
          <p:cNvSpPr/>
          <p:nvPr/>
        </p:nvSpPr>
        <p:spPr>
          <a:xfrm>
            <a:off x="1581912" y="3721608"/>
            <a:ext cx="3657600" cy="594360"/>
          </a:xfrm>
          <a:prstGeom prst="rect">
            <a:avLst/>
          </a:prstGeom>
          <a:noFill/>
          <a:ln/>
        </p:spPr>
        <p:txBody>
          <a:bodyPr wrap="square" lIns="0" tIns="0" rIns="0" bIns="0" rtlCol="0" anchor="ctr"/>
          <a:lstStyle/>
          <a:p>
            <a:pPr marL="0" indent="0">
              <a:buNone/>
            </a:pPr>
            <a:r>
              <a:rPr lang="en-US" sz="1050" dirty="0">
                <a:solidFill>
                  <a:srgbClr val="FFFFFF"/>
                </a:solidFill>
                <a:latin typeface="Calibri" pitchFamily="34" charset="0"/>
                <a:ea typeface="Calibri" pitchFamily="34" charset="-122"/>
                <a:cs typeface="Calibri" pitchFamily="34" charset="-120"/>
              </a:rPr>
              <a:t>Commercial, Juvenile, Master's Court, Tribunals</a:t>
            </a:r>
            <a:endParaRPr lang="en-US" sz="1050" dirty="0"/>
          </a:p>
        </p:txBody>
      </p:sp>
      <p:sp>
        <p:nvSpPr>
          <p:cNvPr id="22" name="Shape 16"/>
          <p:cNvSpPr/>
          <p:nvPr/>
        </p:nvSpPr>
        <p:spPr>
          <a:xfrm>
            <a:off x="4572000" y="3154680"/>
            <a:ext cx="3931920" cy="1325880"/>
          </a:xfrm>
          <a:prstGeom prst="roundRect">
            <a:avLst>
              <a:gd name="adj" fmla="val 6897"/>
            </a:avLst>
          </a:prstGeom>
          <a:solidFill>
            <a:srgbClr val="2E4270"/>
          </a:solidFill>
          <a:ln w="12700">
            <a:solidFill>
              <a:srgbClr val="FFFFFF">
                <a:alpha val="10000"/>
              </a:srgbClr>
            </a:solidFill>
            <a:prstDash val="solid"/>
          </a:ln>
          <a:effectLst>
            <a:outerShdw blurRad="101600" dist="38100" dir="2700000" algn="bl" rotWithShape="0">
              <a:srgbClr val="000000">
                <a:alpha val="12000"/>
              </a:srgbClr>
            </a:outerShdw>
          </a:effectLst>
        </p:spPr>
        <p:txBody>
          <a:bodyPr/>
          <a:lstStyle/>
          <a:p>
            <a:endParaRPr lang="en-SC"/>
          </a:p>
        </p:txBody>
      </p:sp>
      <p:pic>
        <p:nvPicPr>
          <p:cNvPr id="23" name="Image 4" descr="preencoded.png"/>
          <p:cNvPicPr>
            <a:picLocks noChangeAspect="1"/>
          </p:cNvPicPr>
          <p:nvPr/>
        </p:nvPicPr>
        <p:blipFill>
          <a:blip r:embed="rId7"/>
          <a:stretch>
            <a:fillRect/>
          </a:stretch>
        </p:blipFill>
        <p:spPr>
          <a:xfrm>
            <a:off x="4736592" y="3291840"/>
            <a:ext cx="365760" cy="365760"/>
          </a:xfrm>
          <a:prstGeom prst="rect">
            <a:avLst/>
          </a:prstGeom>
        </p:spPr>
      </p:pic>
      <p:sp>
        <p:nvSpPr>
          <p:cNvPr id="24" name="Text 17"/>
          <p:cNvSpPr/>
          <p:nvPr/>
        </p:nvSpPr>
        <p:spPr>
          <a:xfrm>
            <a:off x="5212080" y="3264408"/>
            <a:ext cx="3154680" cy="384048"/>
          </a:xfrm>
          <a:prstGeom prst="rect">
            <a:avLst/>
          </a:prstGeom>
          <a:noFill/>
          <a:ln/>
        </p:spPr>
        <p:txBody>
          <a:bodyPr wrap="square" lIns="0" tIns="0" rIns="0" bIns="0" rtlCol="0" anchor="ctr"/>
          <a:lstStyle/>
          <a:p>
            <a:pPr marL="0" indent="0">
              <a:buNone/>
            </a:pPr>
            <a:r>
              <a:rPr lang="en-US" sz="1200" b="1" dirty="0">
                <a:solidFill>
                  <a:srgbClr val="E8C97A"/>
                </a:solidFill>
                <a:latin typeface="Calibri" pitchFamily="34" charset="0"/>
                <a:ea typeface="Calibri" pitchFamily="34" charset="-122"/>
                <a:cs typeface="Calibri" pitchFamily="34" charset="-120"/>
              </a:rPr>
              <a:t>Virtual Hearings</a:t>
            </a:r>
            <a:endParaRPr lang="en-US" sz="1200" dirty="0"/>
          </a:p>
        </p:txBody>
      </p:sp>
      <p:sp>
        <p:nvSpPr>
          <p:cNvPr id="25" name="Text 18"/>
          <p:cNvSpPr/>
          <p:nvPr/>
        </p:nvSpPr>
        <p:spPr>
          <a:xfrm>
            <a:off x="4736592" y="3721608"/>
            <a:ext cx="3657600" cy="594360"/>
          </a:xfrm>
          <a:prstGeom prst="rect">
            <a:avLst/>
          </a:prstGeom>
          <a:noFill/>
          <a:ln/>
        </p:spPr>
        <p:txBody>
          <a:bodyPr wrap="square" lIns="0" tIns="0" rIns="0" bIns="0" rtlCol="0" anchor="ctr"/>
          <a:lstStyle/>
          <a:p>
            <a:pPr marL="0" indent="0">
              <a:buNone/>
            </a:pPr>
            <a:r>
              <a:rPr lang="en-US" sz="1050" dirty="0">
                <a:solidFill>
                  <a:srgbClr val="FFFFFF"/>
                </a:solidFill>
                <a:latin typeface="Calibri" pitchFamily="34" charset="0"/>
                <a:ea typeface="Calibri" pitchFamily="34" charset="-122"/>
                <a:cs typeface="Calibri" pitchFamily="34" charset="-120"/>
              </a:rPr>
              <a:t>Remote evidence from witnesses worldwide</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457200" y="182880"/>
            <a:ext cx="914400" cy="320040"/>
          </a:xfrm>
          <a:prstGeom prst="rect">
            <a:avLst/>
          </a:prstGeom>
          <a:noFill/>
          <a:ln/>
        </p:spPr>
        <p:txBody>
          <a:bodyPr wrap="square" lIns="0" tIns="0" rIns="0" bIns="0" rtlCol="0" anchor="ctr"/>
          <a:lstStyle/>
          <a:p>
            <a:pPr marL="0" indent="0">
              <a:buNone/>
            </a:pPr>
            <a:r>
              <a:rPr lang="en-US" sz="1200" b="1" dirty="0">
                <a:solidFill>
                  <a:srgbClr val="C9A84C"/>
                </a:solidFill>
                <a:latin typeface="Calibri" pitchFamily="34" charset="0"/>
                <a:ea typeface="Calibri" pitchFamily="34" charset="-122"/>
                <a:cs typeface="Calibri" pitchFamily="34" charset="-120"/>
              </a:rPr>
              <a:t>02</a:t>
            </a:r>
            <a:endParaRPr lang="en-US" sz="1200" dirty="0"/>
          </a:p>
        </p:txBody>
      </p:sp>
      <p:sp>
        <p:nvSpPr>
          <p:cNvPr id="3" name="Text 1"/>
          <p:cNvSpPr/>
          <p:nvPr/>
        </p:nvSpPr>
        <p:spPr>
          <a:xfrm>
            <a:off x="457200" y="457200"/>
            <a:ext cx="8229600" cy="594360"/>
          </a:xfrm>
          <a:prstGeom prst="rect">
            <a:avLst/>
          </a:prstGeom>
          <a:noFill/>
          <a:ln/>
        </p:spPr>
        <p:txBody>
          <a:bodyPr wrap="square" lIns="0" tIns="0" rIns="0" bIns="0" rtlCol="0" anchor="ctr"/>
          <a:lstStyle/>
          <a:p>
            <a:pPr marL="0" indent="0" algn="l">
              <a:buNone/>
            </a:pPr>
            <a:r>
              <a:rPr lang="en-US" sz="2800" b="1" dirty="0">
                <a:solidFill>
                  <a:srgbClr val="1B2A4A"/>
                </a:solidFill>
                <a:latin typeface="Cambria" pitchFamily="34" charset="0"/>
                <a:ea typeface="Cambria" pitchFamily="34" charset="-122"/>
                <a:cs typeface="Cambria" pitchFamily="34" charset="-120"/>
              </a:rPr>
              <a:t>Honest Assessment</a:t>
            </a:r>
            <a:endParaRPr lang="en-US" sz="2800" dirty="0"/>
          </a:p>
        </p:txBody>
      </p:sp>
      <p:sp>
        <p:nvSpPr>
          <p:cNvPr id="4" name="Shape 2"/>
          <p:cNvSpPr/>
          <p:nvPr/>
        </p:nvSpPr>
        <p:spPr>
          <a:xfrm>
            <a:off x="365760" y="1143000"/>
            <a:ext cx="3931920" cy="3566160"/>
          </a:xfrm>
          <a:prstGeom prst="roundRect">
            <a:avLst>
              <a:gd name="adj" fmla="val 2564"/>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pic>
        <p:nvPicPr>
          <p:cNvPr id="5" name="Image 0" descr="preencoded.png"/>
          <p:cNvPicPr>
            <a:picLocks noChangeAspect="1"/>
          </p:cNvPicPr>
          <p:nvPr/>
        </p:nvPicPr>
        <p:blipFill>
          <a:blip r:embed="rId3"/>
          <a:stretch>
            <a:fillRect/>
          </a:stretch>
        </p:blipFill>
        <p:spPr>
          <a:xfrm>
            <a:off x="548640" y="1280160"/>
            <a:ext cx="347472" cy="347472"/>
          </a:xfrm>
          <a:prstGeom prst="rect">
            <a:avLst/>
          </a:prstGeom>
        </p:spPr>
      </p:pic>
      <p:sp>
        <p:nvSpPr>
          <p:cNvPr id="6" name="Text 3"/>
          <p:cNvSpPr/>
          <p:nvPr/>
        </p:nvSpPr>
        <p:spPr>
          <a:xfrm>
            <a:off x="1005840" y="1261872"/>
            <a:ext cx="3108960" cy="384048"/>
          </a:xfrm>
          <a:prstGeom prst="rect">
            <a:avLst/>
          </a:prstGeom>
          <a:noFill/>
          <a:ln/>
        </p:spPr>
        <p:txBody>
          <a:bodyPr wrap="square" lIns="0" tIns="0" rIns="0" bIns="0" rtlCol="0" anchor="ctr"/>
          <a:lstStyle/>
          <a:p>
            <a:pPr marL="0" indent="0">
              <a:buNone/>
            </a:pPr>
            <a:r>
              <a:rPr lang="en-US" sz="1400" b="1" dirty="0">
                <a:solidFill>
                  <a:srgbClr val="C0392B"/>
                </a:solidFill>
                <a:latin typeface="Cambria" pitchFamily="34" charset="0"/>
                <a:ea typeface="Cambria" pitchFamily="34" charset="-122"/>
                <a:cs typeface="Cambria" pitchFamily="34" charset="-120"/>
              </a:rPr>
              <a:t>Challenges</a:t>
            </a:r>
            <a:endParaRPr lang="en-US" sz="1400" dirty="0"/>
          </a:p>
        </p:txBody>
      </p:sp>
      <p:sp>
        <p:nvSpPr>
          <p:cNvPr id="7" name="Text 4"/>
          <p:cNvSpPr/>
          <p:nvPr/>
        </p:nvSpPr>
        <p:spPr>
          <a:xfrm>
            <a:off x="566928" y="2120205"/>
            <a:ext cx="3566160" cy="2743200"/>
          </a:xfrm>
          <a:prstGeom prst="rect">
            <a:avLst/>
          </a:prstGeom>
          <a:noFill/>
          <a:ln/>
        </p:spPr>
        <p:txBody>
          <a:bodyPr wrap="square" lIns="0" tIns="0" rIns="0" bIns="0" rtlCol="0" anchor="ctr"/>
          <a:lstStyle/>
          <a:p>
            <a:pPr marL="0" indent="0">
              <a:spcAft>
                <a:spcPts val="1000"/>
              </a:spcAft>
              <a:buNone/>
            </a:pPr>
            <a:r>
              <a:rPr lang="en-US" sz="1100" b="1" dirty="0">
                <a:solidFill>
                  <a:srgbClr val="C0392B"/>
                </a:solidFill>
                <a:latin typeface="Calibri" pitchFamily="34" charset="0"/>
                <a:ea typeface="Calibri" pitchFamily="34" charset="-122"/>
                <a:cs typeface="Calibri" pitchFamily="34" charset="-120"/>
              </a:rPr>
              <a:t>▸  </a:t>
            </a:r>
            <a:r>
              <a:rPr lang="en-US" sz="1100" dirty="0">
                <a:solidFill>
                  <a:srgbClr val="4A5568"/>
                </a:solidFill>
                <a:latin typeface="Calibri" pitchFamily="34" charset="0"/>
                <a:ea typeface="Calibri" pitchFamily="34" charset="-122"/>
                <a:cs typeface="Calibri" pitchFamily="34" charset="-120"/>
              </a:rPr>
              <a:t>CCASS is overloaded and outdated — funding constraints limit replacement
</a:t>
            </a:r>
            <a:r>
              <a:rPr lang="en-US" sz="1100" b="1" dirty="0">
                <a:solidFill>
                  <a:srgbClr val="C0392B"/>
                </a:solidFill>
                <a:latin typeface="Calibri" pitchFamily="34" charset="0"/>
                <a:ea typeface="Calibri" pitchFamily="34" charset="-122"/>
                <a:cs typeface="Calibri" pitchFamily="34" charset="-120"/>
              </a:rPr>
              <a:t>▸  </a:t>
            </a:r>
            <a:r>
              <a:rPr lang="en-US" sz="1100" dirty="0">
                <a:solidFill>
                  <a:srgbClr val="4A5568"/>
                </a:solidFill>
                <a:latin typeface="Calibri" pitchFamily="34" charset="0"/>
                <a:ea typeface="Calibri" pitchFamily="34" charset="-122"/>
                <a:cs typeface="Calibri" pitchFamily="34" charset="-120"/>
              </a:rPr>
              <a:t>e-Service platform has teething issues — not yet fully streamlined</a:t>
            </a:r>
          </a:p>
          <a:p>
            <a:pPr>
              <a:spcAft>
                <a:spcPts val="1000"/>
              </a:spcAft>
            </a:pPr>
            <a:r>
              <a:rPr lang="en-US" sz="1100" b="1" dirty="0">
                <a:solidFill>
                  <a:srgbClr val="C0392B"/>
                </a:solidFill>
                <a:latin typeface="Calibri" pitchFamily="34" charset="0"/>
                <a:ea typeface="Calibri" pitchFamily="34" charset="-122"/>
                <a:cs typeface="Calibri" pitchFamily="34" charset="-120"/>
              </a:rPr>
              <a:t>▸  </a:t>
            </a:r>
            <a:r>
              <a:rPr lang="en-US" sz="1100" dirty="0">
                <a:solidFill>
                  <a:srgbClr val="4A5568"/>
                </a:solidFill>
                <a:latin typeface="Calibri" pitchFamily="34" charset="0"/>
                <a:ea typeface="Calibri" pitchFamily="34" charset="-122"/>
                <a:cs typeface="Calibri" pitchFamily="34" charset="-120"/>
              </a:rPr>
              <a:t>Speech to text is not 100% and a shortage of reporters can lead to delays
</a:t>
            </a:r>
            <a:r>
              <a:rPr lang="en-US" sz="1100" b="1" dirty="0">
                <a:solidFill>
                  <a:srgbClr val="C0392B"/>
                </a:solidFill>
                <a:latin typeface="Calibri" pitchFamily="34" charset="0"/>
                <a:ea typeface="Calibri" pitchFamily="34" charset="-122"/>
                <a:cs typeface="Calibri" pitchFamily="34" charset="-120"/>
              </a:rPr>
              <a:t>▸  </a:t>
            </a:r>
            <a:r>
              <a:rPr lang="en-US" sz="1100" dirty="0">
                <a:solidFill>
                  <a:srgbClr val="4A5568"/>
                </a:solidFill>
                <a:latin typeface="Calibri" pitchFamily="34" charset="0"/>
                <a:ea typeface="Calibri" pitchFamily="34" charset="-122"/>
                <a:cs typeface="Calibri" pitchFamily="34" charset="-120"/>
              </a:rPr>
              <a:t>End-to-end integration is absent: case management, scheduling, and judgment delivery operate in silos</a:t>
            </a:r>
          </a:p>
          <a:p>
            <a:pPr>
              <a:spcAft>
                <a:spcPts val="1000"/>
              </a:spcAft>
            </a:pPr>
            <a:r>
              <a:rPr lang="en-US" sz="1100" b="1" dirty="0">
                <a:solidFill>
                  <a:srgbClr val="C0392B"/>
                </a:solidFill>
                <a:latin typeface="Calibri" pitchFamily="34" charset="0"/>
                <a:ea typeface="Calibri" pitchFamily="34" charset="-122"/>
                <a:cs typeface="Calibri" pitchFamily="34" charset="-120"/>
              </a:rPr>
              <a:t>▸  </a:t>
            </a:r>
            <a:r>
              <a:rPr lang="en-US" sz="1100" dirty="0">
                <a:solidFill>
                  <a:srgbClr val="4A5568"/>
                </a:solidFill>
                <a:latin typeface="Calibri" pitchFamily="34" charset="0"/>
                <a:ea typeface="Calibri" pitchFamily="34" charset="-122"/>
                <a:cs typeface="Calibri" pitchFamily="34" charset="-120"/>
              </a:rPr>
              <a:t>Physical archives remain</a:t>
            </a:r>
          </a:p>
          <a:p>
            <a:pPr>
              <a:spcAft>
                <a:spcPts val="1000"/>
              </a:spcAft>
            </a:pPr>
            <a:r>
              <a:rPr lang="en-US" sz="1100" dirty="0">
                <a:solidFill>
                  <a:srgbClr val="4A5568"/>
                </a:solidFill>
                <a:latin typeface="Calibri" pitchFamily="34" charset="0"/>
                <a:ea typeface="Calibri" pitchFamily="34" charset="-122"/>
                <a:cs typeface="Calibri" pitchFamily="34" charset="-120"/>
              </a:rPr>
              <a:t>
</a:t>
            </a:r>
          </a:p>
        </p:txBody>
      </p:sp>
      <p:sp>
        <p:nvSpPr>
          <p:cNvPr id="8" name="Shape 5"/>
          <p:cNvSpPr/>
          <p:nvPr/>
        </p:nvSpPr>
        <p:spPr>
          <a:xfrm>
            <a:off x="4572000" y="1143000"/>
            <a:ext cx="4206240" cy="3566160"/>
          </a:xfrm>
          <a:prstGeom prst="roundRect">
            <a:avLst>
              <a:gd name="adj" fmla="val 2564"/>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pic>
        <p:nvPicPr>
          <p:cNvPr id="9" name="Image 1" descr="preencoded.png"/>
          <p:cNvPicPr>
            <a:picLocks noChangeAspect="1"/>
          </p:cNvPicPr>
          <p:nvPr/>
        </p:nvPicPr>
        <p:blipFill>
          <a:blip r:embed="rId4"/>
          <a:stretch>
            <a:fillRect/>
          </a:stretch>
        </p:blipFill>
        <p:spPr>
          <a:xfrm>
            <a:off x="4736592" y="1280160"/>
            <a:ext cx="347472" cy="347472"/>
          </a:xfrm>
          <a:prstGeom prst="rect">
            <a:avLst/>
          </a:prstGeom>
        </p:spPr>
      </p:pic>
      <p:sp>
        <p:nvSpPr>
          <p:cNvPr id="10" name="Text 6"/>
          <p:cNvSpPr/>
          <p:nvPr/>
        </p:nvSpPr>
        <p:spPr>
          <a:xfrm>
            <a:off x="5193792" y="1261872"/>
            <a:ext cx="3383280" cy="384048"/>
          </a:xfrm>
          <a:prstGeom prst="rect">
            <a:avLst/>
          </a:prstGeom>
          <a:noFill/>
          <a:ln/>
        </p:spPr>
        <p:txBody>
          <a:bodyPr wrap="square" lIns="0" tIns="0" rIns="0" bIns="0" rtlCol="0" anchor="ctr"/>
          <a:lstStyle/>
          <a:p>
            <a:pPr marL="0" indent="0">
              <a:buNone/>
            </a:pPr>
            <a:r>
              <a:rPr lang="en-US" sz="1400" b="1" dirty="0">
                <a:solidFill>
                  <a:srgbClr val="1A7A4A"/>
                </a:solidFill>
                <a:latin typeface="Cambria" pitchFamily="34" charset="0"/>
                <a:ea typeface="Cambria" pitchFamily="34" charset="-122"/>
                <a:cs typeface="Cambria" pitchFamily="34" charset="-120"/>
              </a:rPr>
              <a:t>What's Working</a:t>
            </a:r>
            <a:endParaRPr lang="en-US" sz="1400" dirty="0"/>
          </a:p>
        </p:txBody>
      </p:sp>
      <p:sp>
        <p:nvSpPr>
          <p:cNvPr id="11" name="Text 7"/>
          <p:cNvSpPr/>
          <p:nvPr/>
        </p:nvSpPr>
        <p:spPr>
          <a:xfrm>
            <a:off x="4736592" y="1755648"/>
            <a:ext cx="3840480" cy="2743200"/>
          </a:xfrm>
          <a:prstGeom prst="rect">
            <a:avLst/>
          </a:prstGeom>
          <a:noFill/>
          <a:ln/>
        </p:spPr>
        <p:txBody>
          <a:bodyPr wrap="square" lIns="0" tIns="0" rIns="0" bIns="0" rtlCol="0" anchor="ctr"/>
          <a:lstStyle/>
          <a:p>
            <a:pPr marL="0" indent="0">
              <a:spcAft>
                <a:spcPts val="1000"/>
              </a:spcAft>
              <a:buNone/>
            </a:pPr>
            <a:r>
              <a:rPr lang="en-US" sz="1100" b="1" dirty="0">
                <a:solidFill>
                  <a:srgbClr val="1A7A4A"/>
                </a:solidFill>
                <a:latin typeface="Calibri" pitchFamily="34" charset="0"/>
                <a:ea typeface="Calibri" pitchFamily="34" charset="-122"/>
                <a:cs typeface="Calibri" pitchFamily="34" charset="-120"/>
              </a:rPr>
              <a:t>▸  </a:t>
            </a:r>
            <a:r>
              <a:rPr lang="en-US" sz="1100" dirty="0">
                <a:solidFill>
                  <a:srgbClr val="4A5568"/>
                </a:solidFill>
                <a:latin typeface="Calibri" pitchFamily="34" charset="0"/>
                <a:ea typeface="Calibri" pitchFamily="34" charset="-122"/>
                <a:cs typeface="Calibri" pitchFamily="34" charset="-120"/>
              </a:rPr>
              <a:t>Specialist courts reduce docket congestion by routing cases to appropriate forums
</a:t>
            </a:r>
            <a:r>
              <a:rPr lang="en-US" sz="1100" b="1" dirty="0">
                <a:solidFill>
                  <a:srgbClr val="1A7A4A"/>
                </a:solidFill>
                <a:latin typeface="Calibri" pitchFamily="34" charset="0"/>
                <a:ea typeface="Calibri" pitchFamily="34" charset="-122"/>
                <a:cs typeface="Calibri" pitchFamily="34" charset="-120"/>
              </a:rPr>
              <a:t>▸  </a:t>
            </a:r>
            <a:r>
              <a:rPr lang="en-US" sz="1100" dirty="0">
                <a:solidFill>
                  <a:srgbClr val="4A5568"/>
                </a:solidFill>
                <a:latin typeface="Calibri" pitchFamily="34" charset="0"/>
                <a:ea typeface="Calibri" pitchFamily="34" charset="-122"/>
                <a:cs typeface="Calibri" pitchFamily="34" charset="-120"/>
              </a:rPr>
              <a:t>Virtual hearings dramatically expand access — witnesses from any jurisdiction
</a:t>
            </a:r>
            <a:r>
              <a:rPr lang="en-US" sz="1100" b="1" dirty="0">
                <a:solidFill>
                  <a:srgbClr val="1A7A4A"/>
                </a:solidFill>
                <a:latin typeface="Calibri" pitchFamily="34" charset="0"/>
                <a:ea typeface="Calibri" pitchFamily="34" charset="-122"/>
                <a:cs typeface="Calibri" pitchFamily="34" charset="-120"/>
              </a:rPr>
              <a:t>▸  </a:t>
            </a:r>
            <a:r>
              <a:rPr lang="en-US" sz="1100" dirty="0">
                <a:solidFill>
                  <a:srgbClr val="4A5568"/>
                </a:solidFill>
                <a:latin typeface="Calibri" pitchFamily="34" charset="0"/>
                <a:ea typeface="Calibri" pitchFamily="34" charset="-122"/>
                <a:cs typeface="Calibri" pitchFamily="34" charset="-120"/>
              </a:rPr>
              <a:t>Speech-to-text reduces transcription- leading to proceedings being available much faster than in previous years</a:t>
            </a:r>
          </a:p>
          <a:p>
            <a:pPr>
              <a:spcAft>
                <a:spcPts val="1000"/>
              </a:spcAft>
            </a:pPr>
            <a:r>
              <a:rPr lang="en-US" sz="1100" b="1" dirty="0">
                <a:solidFill>
                  <a:srgbClr val="1A7A4A"/>
                </a:solidFill>
                <a:latin typeface="Calibri" pitchFamily="34" charset="0"/>
                <a:ea typeface="Calibri" pitchFamily="34" charset="-122"/>
                <a:cs typeface="Calibri" pitchFamily="34" charset="-120"/>
              </a:rPr>
              <a:t>▸  </a:t>
            </a:r>
            <a:r>
              <a:rPr lang="en-US" sz="1100" dirty="0">
                <a:solidFill>
                  <a:srgbClr val="4A5568"/>
                </a:solidFill>
                <a:latin typeface="Calibri" pitchFamily="34" charset="0"/>
                <a:ea typeface="Calibri" pitchFamily="34" charset="-122"/>
                <a:cs typeface="Calibri" pitchFamily="34" charset="-120"/>
              </a:rPr>
              <a:t>Online payments for e-submissions and POS </a:t>
            </a:r>
            <a:r>
              <a:rPr lang="en-US" sz="1100">
                <a:solidFill>
                  <a:srgbClr val="4A5568"/>
                </a:solidFill>
                <a:latin typeface="Calibri" pitchFamily="34" charset="0"/>
                <a:ea typeface="Calibri" pitchFamily="34" charset="-122"/>
                <a:cs typeface="Calibri" pitchFamily="34" charset="-120"/>
              </a:rPr>
              <a:t>at cashier</a:t>
            </a:r>
            <a:r>
              <a:rPr lang="en-US" sz="1100" dirty="0">
                <a:solidFill>
                  <a:srgbClr val="4A5568"/>
                </a:solidFill>
                <a:latin typeface="Calibri" pitchFamily="34" charset="0"/>
                <a:ea typeface="Calibri" pitchFamily="34" charset="-122"/>
                <a:cs typeface="Calibri" pitchFamily="34" charset="-120"/>
              </a:rPr>
              <a:t>
</a:t>
            </a:r>
            <a:r>
              <a:rPr lang="en-US" sz="1100" b="1" dirty="0">
                <a:solidFill>
                  <a:srgbClr val="1A7A4A"/>
                </a:solidFill>
                <a:latin typeface="Calibri" pitchFamily="34" charset="0"/>
                <a:ea typeface="Calibri" pitchFamily="34" charset="-122"/>
                <a:cs typeface="Calibri" pitchFamily="34" charset="-120"/>
              </a:rPr>
              <a:t>▸  </a:t>
            </a:r>
            <a:r>
              <a:rPr lang="en-US" sz="1100" dirty="0">
                <a:solidFill>
                  <a:srgbClr val="4A5568"/>
                </a:solidFill>
                <a:latin typeface="Calibri" pitchFamily="34" charset="0"/>
                <a:ea typeface="Calibri" pitchFamily="34" charset="-122"/>
                <a:cs typeface="Calibri" pitchFamily="34" charset="-120"/>
              </a:rPr>
              <a:t>A new ECMS is in the pipeline</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B2A4A"/>
        </a:solidFill>
        <a:effectLst/>
      </p:bgPr>
    </p:bg>
    <p:spTree>
      <p:nvGrpSpPr>
        <p:cNvPr id="1" name=""/>
        <p:cNvGrpSpPr/>
        <p:nvPr/>
      </p:nvGrpSpPr>
      <p:grpSpPr>
        <a:xfrm>
          <a:off x="0" y="0"/>
          <a:ext cx="0" cy="0"/>
          <a:chOff x="0" y="0"/>
          <a:chExt cx="0" cy="0"/>
        </a:xfrm>
      </p:grpSpPr>
      <p:sp>
        <p:nvSpPr>
          <p:cNvPr id="2" name="Text 0"/>
          <p:cNvSpPr/>
          <p:nvPr/>
        </p:nvSpPr>
        <p:spPr>
          <a:xfrm>
            <a:off x="457200" y="201168"/>
            <a:ext cx="914400" cy="320040"/>
          </a:xfrm>
          <a:prstGeom prst="rect">
            <a:avLst/>
          </a:prstGeom>
          <a:noFill/>
          <a:ln/>
        </p:spPr>
        <p:txBody>
          <a:bodyPr wrap="square" lIns="0" tIns="0" rIns="0" bIns="0" rtlCol="0" anchor="ctr"/>
          <a:lstStyle/>
          <a:p>
            <a:pPr marL="0" indent="0">
              <a:buNone/>
            </a:pPr>
            <a:r>
              <a:rPr lang="en-US" sz="1200" b="1" dirty="0">
                <a:solidFill>
                  <a:srgbClr val="C9A84C"/>
                </a:solidFill>
                <a:latin typeface="Calibri" pitchFamily="34" charset="0"/>
                <a:ea typeface="Calibri" pitchFamily="34" charset="-122"/>
                <a:cs typeface="Calibri" pitchFamily="34" charset="-120"/>
              </a:rPr>
              <a:t>03</a:t>
            </a:r>
            <a:endParaRPr lang="en-US" sz="12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lgn="l">
              <a:buNone/>
            </a:pPr>
            <a:r>
              <a:rPr lang="en-US" sz="2800" b="1" dirty="0">
                <a:solidFill>
                  <a:srgbClr val="FFFFFF"/>
                </a:solidFill>
                <a:latin typeface="Cambria" pitchFamily="34" charset="0"/>
                <a:ea typeface="Cambria" pitchFamily="34" charset="-122"/>
                <a:cs typeface="Cambria" pitchFamily="34" charset="-120"/>
              </a:rPr>
              <a:t>The Real Bottlenecks</a:t>
            </a:r>
            <a:endParaRPr lang="en-US" sz="2800" dirty="0"/>
          </a:p>
        </p:txBody>
      </p:sp>
      <p:sp>
        <p:nvSpPr>
          <p:cNvPr id="4" name="Text 2"/>
          <p:cNvSpPr/>
          <p:nvPr/>
        </p:nvSpPr>
        <p:spPr>
          <a:xfrm>
            <a:off x="457200" y="1051560"/>
            <a:ext cx="7315200" cy="320040"/>
          </a:xfrm>
          <a:prstGeom prst="rect">
            <a:avLst/>
          </a:prstGeom>
          <a:noFill/>
          <a:ln/>
        </p:spPr>
        <p:txBody>
          <a:bodyPr wrap="square" lIns="0" tIns="0" rIns="0" bIns="0" rtlCol="0" anchor="ctr"/>
          <a:lstStyle/>
          <a:p>
            <a:pPr marL="0" indent="0" algn="l">
              <a:buNone/>
            </a:pPr>
            <a:r>
              <a:rPr lang="en-US" sz="1300" dirty="0">
                <a:solidFill>
                  <a:srgbClr val="8A9AB5"/>
                </a:solidFill>
                <a:latin typeface="Calibri" pitchFamily="34" charset="0"/>
                <a:ea typeface="Calibri" pitchFamily="34" charset="-122"/>
                <a:cs typeface="Calibri" pitchFamily="34" charset="-120"/>
              </a:rPr>
              <a:t>Technology is only part of the problem</a:t>
            </a:r>
            <a:endParaRPr lang="en-US" sz="1300" dirty="0"/>
          </a:p>
        </p:txBody>
      </p:sp>
      <p:sp>
        <p:nvSpPr>
          <p:cNvPr id="5" name="Shape 3"/>
          <p:cNvSpPr/>
          <p:nvPr/>
        </p:nvSpPr>
        <p:spPr>
          <a:xfrm>
            <a:off x="365760" y="1508760"/>
            <a:ext cx="3931920" cy="1508760"/>
          </a:xfrm>
          <a:prstGeom prst="roundRect">
            <a:avLst>
              <a:gd name="adj" fmla="val 6061"/>
            </a:avLst>
          </a:prstGeom>
          <a:solidFill>
            <a:srgbClr val="2E4270"/>
          </a:solidFill>
          <a:ln w="12700">
            <a:solidFill>
              <a:srgbClr val="FFFFFF">
                <a:alpha val="10000"/>
              </a:srgbClr>
            </a:solidFill>
            <a:prstDash val="solid"/>
          </a:ln>
          <a:effectLst>
            <a:outerShdw blurRad="101600" dist="38100" dir="2700000" algn="bl" rotWithShape="0">
              <a:srgbClr val="000000">
                <a:alpha val="12000"/>
              </a:srgbClr>
            </a:outerShdw>
          </a:effectLst>
        </p:spPr>
        <p:txBody>
          <a:bodyPr/>
          <a:lstStyle/>
          <a:p>
            <a:endParaRPr lang="en-SC"/>
          </a:p>
        </p:txBody>
      </p:sp>
      <p:pic>
        <p:nvPicPr>
          <p:cNvPr id="6" name="Image 0" descr="preencoded.png"/>
          <p:cNvPicPr>
            <a:picLocks noChangeAspect="1"/>
          </p:cNvPicPr>
          <p:nvPr/>
        </p:nvPicPr>
        <p:blipFill>
          <a:blip r:embed="rId3"/>
          <a:stretch>
            <a:fillRect/>
          </a:stretch>
        </p:blipFill>
        <p:spPr>
          <a:xfrm>
            <a:off x="530352" y="1655064"/>
            <a:ext cx="347472" cy="347472"/>
          </a:xfrm>
          <a:prstGeom prst="rect">
            <a:avLst/>
          </a:prstGeom>
        </p:spPr>
      </p:pic>
      <p:sp>
        <p:nvSpPr>
          <p:cNvPr id="7" name="Text 4"/>
          <p:cNvSpPr/>
          <p:nvPr/>
        </p:nvSpPr>
        <p:spPr>
          <a:xfrm>
            <a:off x="987552" y="1627632"/>
            <a:ext cx="3154680" cy="402336"/>
          </a:xfrm>
          <a:prstGeom prst="rect">
            <a:avLst/>
          </a:prstGeom>
          <a:noFill/>
          <a:ln/>
        </p:spPr>
        <p:txBody>
          <a:bodyPr wrap="square" lIns="0" tIns="0" rIns="0" bIns="0" rtlCol="0" anchor="ctr"/>
          <a:lstStyle/>
          <a:p>
            <a:pPr marL="0" indent="0">
              <a:buNone/>
            </a:pPr>
            <a:r>
              <a:rPr lang="en-US" sz="1300" b="1" dirty="0">
                <a:solidFill>
                  <a:srgbClr val="E8C97A"/>
                </a:solidFill>
                <a:latin typeface="Cambria" pitchFamily="34" charset="0"/>
                <a:ea typeface="Cambria" pitchFamily="34" charset="-122"/>
                <a:cs typeface="Cambria" pitchFamily="34" charset="-120"/>
              </a:rPr>
              <a:t>Adjournment Culture</a:t>
            </a:r>
            <a:endParaRPr lang="en-US" sz="1300" dirty="0"/>
          </a:p>
        </p:txBody>
      </p:sp>
      <p:sp>
        <p:nvSpPr>
          <p:cNvPr id="8" name="Text 5"/>
          <p:cNvSpPr/>
          <p:nvPr/>
        </p:nvSpPr>
        <p:spPr>
          <a:xfrm>
            <a:off x="530352" y="2103120"/>
            <a:ext cx="3611880" cy="822960"/>
          </a:xfrm>
          <a:prstGeom prst="rect">
            <a:avLst/>
          </a:prstGeom>
          <a:noFill/>
          <a:ln/>
        </p:spPr>
        <p:txBody>
          <a:bodyPr wrap="square" lIns="0" tIns="0" rIns="0" bIns="0" rtlCol="0" anchor="ctr"/>
          <a:lstStyle/>
          <a:p>
            <a:pPr marL="0" indent="0">
              <a:buNone/>
            </a:pPr>
            <a:r>
              <a:rPr lang="en-US" sz="1050" dirty="0">
                <a:solidFill>
                  <a:srgbClr val="FFFFFF"/>
                </a:solidFill>
                <a:latin typeface="Calibri" pitchFamily="34" charset="0"/>
                <a:ea typeface="Calibri" pitchFamily="34" charset="-122"/>
                <a:cs typeface="Calibri" pitchFamily="34" charset="-120"/>
              </a:rPr>
              <a:t>Our single biggest drain on court time. Too easy to obtain, too rarely penalised. Non-compliance with court directions often goes unchecked.</a:t>
            </a:r>
            <a:endParaRPr lang="en-US" sz="1050" dirty="0"/>
          </a:p>
        </p:txBody>
      </p:sp>
      <p:sp>
        <p:nvSpPr>
          <p:cNvPr id="9" name="Shape 6"/>
          <p:cNvSpPr/>
          <p:nvPr/>
        </p:nvSpPr>
        <p:spPr>
          <a:xfrm>
            <a:off x="4663440" y="1508760"/>
            <a:ext cx="3931920" cy="1508760"/>
          </a:xfrm>
          <a:prstGeom prst="roundRect">
            <a:avLst>
              <a:gd name="adj" fmla="val 6061"/>
            </a:avLst>
          </a:prstGeom>
          <a:solidFill>
            <a:srgbClr val="2E4270"/>
          </a:solidFill>
          <a:ln w="12700">
            <a:solidFill>
              <a:srgbClr val="FFFFFF">
                <a:alpha val="10000"/>
              </a:srgbClr>
            </a:solidFill>
            <a:prstDash val="solid"/>
          </a:ln>
          <a:effectLst>
            <a:outerShdw blurRad="101600" dist="38100" dir="2700000" algn="bl" rotWithShape="0">
              <a:srgbClr val="000000">
                <a:alpha val="12000"/>
              </a:srgbClr>
            </a:outerShdw>
          </a:effectLst>
        </p:spPr>
        <p:txBody>
          <a:bodyPr/>
          <a:lstStyle/>
          <a:p>
            <a:endParaRPr lang="en-SC"/>
          </a:p>
        </p:txBody>
      </p:sp>
      <p:pic>
        <p:nvPicPr>
          <p:cNvPr id="10" name="Image 1" descr="preencoded.png"/>
          <p:cNvPicPr>
            <a:picLocks noChangeAspect="1"/>
          </p:cNvPicPr>
          <p:nvPr/>
        </p:nvPicPr>
        <p:blipFill>
          <a:blip r:embed="rId4"/>
          <a:stretch>
            <a:fillRect/>
          </a:stretch>
        </p:blipFill>
        <p:spPr>
          <a:xfrm>
            <a:off x="4828032" y="1655064"/>
            <a:ext cx="347472" cy="347472"/>
          </a:xfrm>
          <a:prstGeom prst="rect">
            <a:avLst/>
          </a:prstGeom>
        </p:spPr>
      </p:pic>
      <p:sp>
        <p:nvSpPr>
          <p:cNvPr id="11" name="Text 7"/>
          <p:cNvSpPr/>
          <p:nvPr/>
        </p:nvSpPr>
        <p:spPr>
          <a:xfrm>
            <a:off x="5285232" y="1627632"/>
            <a:ext cx="3154680" cy="402336"/>
          </a:xfrm>
          <a:prstGeom prst="rect">
            <a:avLst/>
          </a:prstGeom>
          <a:noFill/>
          <a:ln/>
        </p:spPr>
        <p:txBody>
          <a:bodyPr wrap="square" lIns="0" tIns="0" rIns="0" bIns="0" rtlCol="0" anchor="ctr"/>
          <a:lstStyle/>
          <a:p>
            <a:pPr marL="0" indent="0">
              <a:buNone/>
            </a:pPr>
            <a:r>
              <a:rPr lang="en-US" sz="1300" b="1" dirty="0">
                <a:solidFill>
                  <a:srgbClr val="E8C97A"/>
                </a:solidFill>
                <a:latin typeface="Cambria" pitchFamily="34" charset="0"/>
                <a:ea typeface="Cambria" pitchFamily="34" charset="-122"/>
                <a:cs typeface="Cambria" pitchFamily="34" charset="-120"/>
              </a:rPr>
              <a:t>Capacity of the Bar</a:t>
            </a:r>
            <a:endParaRPr lang="en-US" sz="1300" dirty="0"/>
          </a:p>
        </p:txBody>
      </p:sp>
      <p:sp>
        <p:nvSpPr>
          <p:cNvPr id="12" name="Text 8"/>
          <p:cNvSpPr/>
          <p:nvPr/>
        </p:nvSpPr>
        <p:spPr>
          <a:xfrm>
            <a:off x="4828032" y="2103120"/>
            <a:ext cx="3611880" cy="822960"/>
          </a:xfrm>
          <a:prstGeom prst="rect">
            <a:avLst/>
          </a:prstGeom>
          <a:noFill/>
          <a:ln/>
        </p:spPr>
        <p:txBody>
          <a:bodyPr wrap="square" lIns="0" tIns="0" rIns="0" bIns="0" rtlCol="0" anchor="ctr"/>
          <a:lstStyle/>
          <a:p>
            <a:pPr marL="0" indent="0">
              <a:buNone/>
            </a:pPr>
            <a:r>
              <a:rPr lang="en-US" sz="1050" dirty="0">
                <a:solidFill>
                  <a:srgbClr val="FFFFFF"/>
                </a:solidFill>
                <a:latin typeface="Calibri" pitchFamily="34" charset="0"/>
                <a:ea typeface="Calibri" pitchFamily="34" charset="-122"/>
                <a:cs typeface="Calibri" pitchFamily="34" charset="-120"/>
              </a:rPr>
              <a:t>Too few lawyers called each year. Overcommitted counsel stretch too thin. The pipeline into the profession is shrinking.</a:t>
            </a:r>
            <a:endParaRPr lang="en-US" sz="1050" dirty="0"/>
          </a:p>
        </p:txBody>
      </p:sp>
      <p:sp>
        <p:nvSpPr>
          <p:cNvPr id="13" name="Shape 9"/>
          <p:cNvSpPr/>
          <p:nvPr/>
        </p:nvSpPr>
        <p:spPr>
          <a:xfrm>
            <a:off x="365760" y="3200400"/>
            <a:ext cx="3931920" cy="1508760"/>
          </a:xfrm>
          <a:prstGeom prst="roundRect">
            <a:avLst>
              <a:gd name="adj" fmla="val 6061"/>
            </a:avLst>
          </a:prstGeom>
          <a:solidFill>
            <a:srgbClr val="2E4270"/>
          </a:solidFill>
          <a:ln w="12700">
            <a:solidFill>
              <a:srgbClr val="FFFFFF">
                <a:alpha val="10000"/>
              </a:srgbClr>
            </a:solidFill>
            <a:prstDash val="solid"/>
          </a:ln>
          <a:effectLst>
            <a:outerShdw blurRad="101600" dist="38100" dir="2700000" algn="bl" rotWithShape="0">
              <a:srgbClr val="000000">
                <a:alpha val="12000"/>
              </a:srgbClr>
            </a:outerShdw>
          </a:effectLst>
        </p:spPr>
        <p:txBody>
          <a:bodyPr/>
          <a:lstStyle/>
          <a:p>
            <a:endParaRPr lang="en-SC"/>
          </a:p>
        </p:txBody>
      </p:sp>
      <p:pic>
        <p:nvPicPr>
          <p:cNvPr id="14" name="Image 2" descr="preencoded.png"/>
          <p:cNvPicPr>
            <a:picLocks noChangeAspect="1"/>
          </p:cNvPicPr>
          <p:nvPr/>
        </p:nvPicPr>
        <p:blipFill>
          <a:blip r:embed="rId5"/>
          <a:stretch>
            <a:fillRect/>
          </a:stretch>
        </p:blipFill>
        <p:spPr>
          <a:xfrm>
            <a:off x="530352" y="3346704"/>
            <a:ext cx="347472" cy="347472"/>
          </a:xfrm>
          <a:prstGeom prst="rect">
            <a:avLst/>
          </a:prstGeom>
        </p:spPr>
      </p:pic>
      <p:sp>
        <p:nvSpPr>
          <p:cNvPr id="15" name="Text 10"/>
          <p:cNvSpPr/>
          <p:nvPr/>
        </p:nvSpPr>
        <p:spPr>
          <a:xfrm>
            <a:off x="987552" y="3319272"/>
            <a:ext cx="3154680" cy="402336"/>
          </a:xfrm>
          <a:prstGeom prst="rect">
            <a:avLst/>
          </a:prstGeom>
          <a:noFill/>
          <a:ln/>
        </p:spPr>
        <p:txBody>
          <a:bodyPr wrap="square" lIns="0" tIns="0" rIns="0" bIns="0" rtlCol="0" anchor="ctr"/>
          <a:lstStyle/>
          <a:p>
            <a:pPr marL="0" indent="0">
              <a:buNone/>
            </a:pPr>
            <a:r>
              <a:rPr lang="en-US" sz="1300" b="1" dirty="0">
                <a:solidFill>
                  <a:srgbClr val="E8C97A"/>
                </a:solidFill>
                <a:latin typeface="Cambria" pitchFamily="34" charset="0"/>
                <a:ea typeface="Cambria" pitchFamily="34" charset="-122"/>
                <a:cs typeface="Cambria" pitchFamily="34" charset="-120"/>
              </a:rPr>
              <a:t>No Uniform Case Management</a:t>
            </a:r>
            <a:endParaRPr lang="en-US" sz="1300" dirty="0"/>
          </a:p>
        </p:txBody>
      </p:sp>
      <p:sp>
        <p:nvSpPr>
          <p:cNvPr id="16" name="Text 11"/>
          <p:cNvSpPr/>
          <p:nvPr/>
        </p:nvSpPr>
        <p:spPr>
          <a:xfrm>
            <a:off x="530352" y="3794760"/>
            <a:ext cx="3611880" cy="822960"/>
          </a:xfrm>
          <a:prstGeom prst="rect">
            <a:avLst/>
          </a:prstGeom>
          <a:noFill/>
          <a:ln/>
        </p:spPr>
        <p:txBody>
          <a:bodyPr wrap="square" lIns="0" tIns="0" rIns="0" bIns="0" rtlCol="0" anchor="ctr"/>
          <a:lstStyle/>
          <a:p>
            <a:pPr marL="0" indent="0">
              <a:buNone/>
            </a:pPr>
            <a:r>
              <a:rPr lang="en-US" sz="1050" dirty="0">
                <a:solidFill>
                  <a:srgbClr val="FFFFFF"/>
                </a:solidFill>
                <a:latin typeface="Calibri" pitchFamily="34" charset="0"/>
                <a:ea typeface="Calibri" pitchFamily="34" charset="-122"/>
                <a:cs typeface="Calibri" pitchFamily="34" charset="-120"/>
              </a:rPr>
              <a:t>Enforcement left entirely to individual judges. No  systemic timelines, no automatic consequences </a:t>
            </a:r>
            <a:endParaRPr lang="en-US" sz="1050" dirty="0"/>
          </a:p>
        </p:txBody>
      </p:sp>
      <p:sp>
        <p:nvSpPr>
          <p:cNvPr id="17" name="Shape 12"/>
          <p:cNvSpPr/>
          <p:nvPr/>
        </p:nvSpPr>
        <p:spPr>
          <a:xfrm>
            <a:off x="4663440" y="3200400"/>
            <a:ext cx="3931920" cy="1508760"/>
          </a:xfrm>
          <a:prstGeom prst="roundRect">
            <a:avLst>
              <a:gd name="adj" fmla="val 6061"/>
            </a:avLst>
          </a:prstGeom>
          <a:solidFill>
            <a:srgbClr val="2E4270"/>
          </a:solidFill>
          <a:ln w="12700">
            <a:solidFill>
              <a:srgbClr val="FFFFFF">
                <a:alpha val="10000"/>
              </a:srgbClr>
            </a:solidFill>
            <a:prstDash val="solid"/>
          </a:ln>
          <a:effectLst>
            <a:outerShdw blurRad="101600" dist="38100" dir="2700000" algn="bl" rotWithShape="0">
              <a:srgbClr val="000000">
                <a:alpha val="12000"/>
              </a:srgbClr>
            </a:outerShdw>
          </a:effectLst>
        </p:spPr>
        <p:txBody>
          <a:bodyPr/>
          <a:lstStyle/>
          <a:p>
            <a:endParaRPr lang="en-SC"/>
          </a:p>
        </p:txBody>
      </p:sp>
      <p:pic>
        <p:nvPicPr>
          <p:cNvPr id="18" name="Image 3" descr="preencoded.png"/>
          <p:cNvPicPr>
            <a:picLocks noChangeAspect="1"/>
          </p:cNvPicPr>
          <p:nvPr/>
        </p:nvPicPr>
        <p:blipFill>
          <a:blip r:embed="rId6"/>
          <a:stretch>
            <a:fillRect/>
          </a:stretch>
        </p:blipFill>
        <p:spPr>
          <a:xfrm>
            <a:off x="4828032" y="3346704"/>
            <a:ext cx="347472" cy="347472"/>
          </a:xfrm>
          <a:prstGeom prst="rect">
            <a:avLst/>
          </a:prstGeom>
        </p:spPr>
      </p:pic>
      <p:sp>
        <p:nvSpPr>
          <p:cNvPr id="19" name="Text 13"/>
          <p:cNvSpPr/>
          <p:nvPr/>
        </p:nvSpPr>
        <p:spPr>
          <a:xfrm>
            <a:off x="5285232" y="3319272"/>
            <a:ext cx="3154680" cy="402336"/>
          </a:xfrm>
          <a:prstGeom prst="rect">
            <a:avLst/>
          </a:prstGeom>
          <a:noFill/>
          <a:ln/>
        </p:spPr>
        <p:txBody>
          <a:bodyPr wrap="square" lIns="0" tIns="0" rIns="0" bIns="0" rtlCol="0" anchor="ctr"/>
          <a:lstStyle/>
          <a:p>
            <a:pPr marL="0" indent="0">
              <a:buNone/>
            </a:pPr>
            <a:r>
              <a:rPr lang="en-US" sz="1300" b="1" dirty="0">
                <a:solidFill>
                  <a:srgbClr val="E8C97A"/>
                </a:solidFill>
                <a:latin typeface="Cambria" pitchFamily="34" charset="0"/>
                <a:ea typeface="Cambria" pitchFamily="34" charset="-122"/>
                <a:cs typeface="Cambria" pitchFamily="34" charset="-120"/>
              </a:rPr>
              <a:t>Judicial Support</a:t>
            </a:r>
            <a:endParaRPr lang="en-US" sz="1300" dirty="0"/>
          </a:p>
        </p:txBody>
      </p:sp>
      <p:sp>
        <p:nvSpPr>
          <p:cNvPr id="20" name="Text 14"/>
          <p:cNvSpPr/>
          <p:nvPr/>
        </p:nvSpPr>
        <p:spPr>
          <a:xfrm>
            <a:off x="4828032" y="3794760"/>
            <a:ext cx="3611880" cy="822960"/>
          </a:xfrm>
          <a:prstGeom prst="rect">
            <a:avLst/>
          </a:prstGeom>
          <a:noFill/>
          <a:ln/>
        </p:spPr>
        <p:txBody>
          <a:bodyPr wrap="square" lIns="0" tIns="0" rIns="0" bIns="0" rtlCol="0" anchor="ctr"/>
          <a:lstStyle/>
          <a:p>
            <a:pPr marL="0" indent="0">
              <a:buNone/>
            </a:pPr>
            <a:r>
              <a:rPr lang="en-US" sz="1050" dirty="0">
                <a:solidFill>
                  <a:srgbClr val="FFFFFF"/>
                </a:solidFill>
                <a:latin typeface="Calibri" pitchFamily="34" charset="0"/>
                <a:ea typeface="Calibri" pitchFamily="34" charset="-122"/>
                <a:cs typeface="Calibri" pitchFamily="34" charset="-120"/>
              </a:rPr>
              <a:t>Insufficient ratio of Legal research Counsels and access to online legal reference material. Judgment delivery capacity is constrained by workload without adequate resourcing.</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457200" y="182880"/>
            <a:ext cx="914400" cy="320040"/>
          </a:xfrm>
          <a:prstGeom prst="rect">
            <a:avLst/>
          </a:prstGeom>
          <a:noFill/>
          <a:ln/>
        </p:spPr>
        <p:txBody>
          <a:bodyPr wrap="square" lIns="0" tIns="0" rIns="0" bIns="0" rtlCol="0" anchor="ctr"/>
          <a:lstStyle/>
          <a:p>
            <a:pPr marL="0" indent="0">
              <a:buNone/>
            </a:pPr>
            <a:r>
              <a:rPr lang="en-US" sz="1200" b="1" dirty="0">
                <a:solidFill>
                  <a:srgbClr val="C9A84C"/>
                </a:solidFill>
                <a:latin typeface="Calibri" pitchFamily="34" charset="0"/>
                <a:ea typeface="Calibri" pitchFamily="34" charset="-122"/>
                <a:cs typeface="Calibri" pitchFamily="34" charset="-120"/>
              </a:rPr>
              <a:t>04</a:t>
            </a:r>
            <a:endParaRPr lang="en-US" sz="1200" dirty="0"/>
          </a:p>
        </p:txBody>
      </p:sp>
      <p:sp>
        <p:nvSpPr>
          <p:cNvPr id="3" name="Text 1"/>
          <p:cNvSpPr/>
          <p:nvPr/>
        </p:nvSpPr>
        <p:spPr>
          <a:xfrm>
            <a:off x="457200" y="457200"/>
            <a:ext cx="8229600" cy="594360"/>
          </a:xfrm>
          <a:prstGeom prst="rect">
            <a:avLst/>
          </a:prstGeom>
          <a:noFill/>
          <a:ln/>
        </p:spPr>
        <p:txBody>
          <a:bodyPr wrap="square" lIns="0" tIns="0" rIns="0" bIns="0" rtlCol="0" anchor="ctr"/>
          <a:lstStyle/>
          <a:p>
            <a:pPr marL="0" indent="0" algn="l">
              <a:buNone/>
            </a:pPr>
            <a:r>
              <a:rPr lang="en-US" sz="2800" b="1" dirty="0">
                <a:solidFill>
                  <a:srgbClr val="1B2A4A"/>
                </a:solidFill>
                <a:latin typeface="Cambria" pitchFamily="34" charset="0"/>
                <a:ea typeface="Cambria" pitchFamily="34" charset="-122"/>
                <a:cs typeface="Cambria" pitchFamily="34" charset="-120"/>
              </a:rPr>
              <a:t>The Way Forward</a:t>
            </a:r>
            <a:endParaRPr lang="en-US" sz="2800" dirty="0"/>
          </a:p>
        </p:txBody>
      </p:sp>
      <p:sp>
        <p:nvSpPr>
          <p:cNvPr id="4" name="Shape 2"/>
          <p:cNvSpPr/>
          <p:nvPr/>
        </p:nvSpPr>
        <p:spPr>
          <a:xfrm>
            <a:off x="365760" y="1188720"/>
            <a:ext cx="2697480" cy="1508760"/>
          </a:xfrm>
          <a:prstGeom prst="roundRect">
            <a:avLst>
              <a:gd name="adj" fmla="val 6061"/>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sp>
        <p:nvSpPr>
          <p:cNvPr id="5" name="Shape 3"/>
          <p:cNvSpPr/>
          <p:nvPr/>
        </p:nvSpPr>
        <p:spPr>
          <a:xfrm>
            <a:off x="502920" y="1316736"/>
            <a:ext cx="347472" cy="347472"/>
          </a:xfrm>
          <a:prstGeom prst="ellipse">
            <a:avLst/>
          </a:prstGeom>
          <a:solidFill>
            <a:srgbClr val="1B2A4A"/>
          </a:solidFill>
          <a:ln w="12700">
            <a:solidFill>
              <a:srgbClr val="1B2A4A"/>
            </a:solidFill>
            <a:prstDash val="solid"/>
          </a:ln>
        </p:spPr>
        <p:txBody>
          <a:bodyPr/>
          <a:lstStyle/>
          <a:p>
            <a:endParaRPr lang="en-SC"/>
          </a:p>
        </p:txBody>
      </p:sp>
      <p:sp>
        <p:nvSpPr>
          <p:cNvPr id="6" name="Text 4"/>
          <p:cNvSpPr/>
          <p:nvPr/>
        </p:nvSpPr>
        <p:spPr>
          <a:xfrm>
            <a:off x="502920" y="1316736"/>
            <a:ext cx="347472" cy="347472"/>
          </a:xfrm>
          <a:prstGeom prst="rect">
            <a:avLst/>
          </a:prstGeom>
          <a:noFill/>
          <a:ln/>
        </p:spPr>
        <p:txBody>
          <a:bodyPr wrap="square" lIns="0" tIns="0" rIns="0" bIns="0" rtlCol="0" anchor="ctr"/>
          <a:lstStyle/>
          <a:p>
            <a:pPr marL="0" indent="0" algn="ctr">
              <a:buNone/>
            </a:pPr>
            <a:r>
              <a:rPr lang="en-US" sz="1100" b="1" dirty="0">
                <a:solidFill>
                  <a:srgbClr val="C9A84C"/>
                </a:solidFill>
                <a:latin typeface="Calibri" pitchFamily="34" charset="0"/>
                <a:ea typeface="Calibri" pitchFamily="34" charset="-122"/>
                <a:cs typeface="Calibri" pitchFamily="34" charset="-120"/>
              </a:rPr>
              <a:t>1</a:t>
            </a:r>
            <a:endParaRPr lang="en-US" sz="1100" dirty="0"/>
          </a:p>
        </p:txBody>
      </p:sp>
      <p:sp>
        <p:nvSpPr>
          <p:cNvPr id="7" name="Text 5"/>
          <p:cNvSpPr/>
          <p:nvPr/>
        </p:nvSpPr>
        <p:spPr>
          <a:xfrm>
            <a:off x="932688" y="1307592"/>
            <a:ext cx="2011680" cy="402336"/>
          </a:xfrm>
          <a:prstGeom prst="rect">
            <a:avLst/>
          </a:prstGeom>
          <a:noFill/>
          <a:ln/>
        </p:spPr>
        <p:txBody>
          <a:bodyPr wrap="square" lIns="0" tIns="0" rIns="0" bIns="0" rtlCol="0" anchor="ctr"/>
          <a:lstStyle/>
          <a:p>
            <a:pPr marL="0" indent="0">
              <a:buNone/>
            </a:pPr>
            <a:r>
              <a:rPr lang="en-US" sz="1100" b="1" dirty="0">
                <a:solidFill>
                  <a:srgbClr val="1B2A4A"/>
                </a:solidFill>
                <a:latin typeface="Cambria" pitchFamily="34" charset="0"/>
                <a:ea typeface="Cambria" pitchFamily="34" charset="-122"/>
                <a:cs typeface="Cambria" pitchFamily="34" charset="-120"/>
              </a:rPr>
              <a:t>Financial Autonomy and support</a:t>
            </a:r>
            <a:endParaRPr lang="en-US" sz="1100" dirty="0"/>
          </a:p>
        </p:txBody>
      </p:sp>
      <p:sp>
        <p:nvSpPr>
          <p:cNvPr id="8" name="Text 6"/>
          <p:cNvSpPr/>
          <p:nvPr/>
        </p:nvSpPr>
        <p:spPr>
          <a:xfrm>
            <a:off x="502920" y="1783080"/>
            <a:ext cx="2423160" cy="80467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Judicial independence requires budget independence. Capital investment in technology must be insulated from political cycles.</a:t>
            </a:r>
            <a:endParaRPr lang="en-US" sz="950" dirty="0"/>
          </a:p>
        </p:txBody>
      </p:sp>
      <p:sp>
        <p:nvSpPr>
          <p:cNvPr id="9" name="Shape 7"/>
          <p:cNvSpPr/>
          <p:nvPr/>
        </p:nvSpPr>
        <p:spPr>
          <a:xfrm>
            <a:off x="3246120" y="1188720"/>
            <a:ext cx="2697480" cy="1508760"/>
          </a:xfrm>
          <a:prstGeom prst="roundRect">
            <a:avLst>
              <a:gd name="adj" fmla="val 6061"/>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sp>
        <p:nvSpPr>
          <p:cNvPr id="10" name="Shape 8"/>
          <p:cNvSpPr/>
          <p:nvPr/>
        </p:nvSpPr>
        <p:spPr>
          <a:xfrm>
            <a:off x="3383280" y="1316736"/>
            <a:ext cx="347472" cy="347472"/>
          </a:xfrm>
          <a:prstGeom prst="ellipse">
            <a:avLst/>
          </a:prstGeom>
          <a:solidFill>
            <a:srgbClr val="1B2A4A"/>
          </a:solidFill>
          <a:ln w="12700">
            <a:solidFill>
              <a:srgbClr val="1B2A4A"/>
            </a:solidFill>
            <a:prstDash val="solid"/>
          </a:ln>
        </p:spPr>
        <p:txBody>
          <a:bodyPr/>
          <a:lstStyle/>
          <a:p>
            <a:endParaRPr lang="en-SC"/>
          </a:p>
        </p:txBody>
      </p:sp>
      <p:sp>
        <p:nvSpPr>
          <p:cNvPr id="11" name="Text 9"/>
          <p:cNvSpPr/>
          <p:nvPr/>
        </p:nvSpPr>
        <p:spPr>
          <a:xfrm>
            <a:off x="3383280" y="1316736"/>
            <a:ext cx="347472" cy="347472"/>
          </a:xfrm>
          <a:prstGeom prst="rect">
            <a:avLst/>
          </a:prstGeom>
          <a:noFill/>
          <a:ln/>
        </p:spPr>
        <p:txBody>
          <a:bodyPr wrap="square" lIns="0" tIns="0" rIns="0" bIns="0" rtlCol="0" anchor="ctr"/>
          <a:lstStyle/>
          <a:p>
            <a:pPr marL="0" indent="0" algn="ctr">
              <a:buNone/>
            </a:pPr>
            <a:r>
              <a:rPr lang="en-US" sz="1100" b="1" dirty="0">
                <a:solidFill>
                  <a:srgbClr val="C9A84C"/>
                </a:solidFill>
                <a:latin typeface="Calibri" pitchFamily="34" charset="0"/>
                <a:ea typeface="Calibri" pitchFamily="34" charset="-122"/>
                <a:cs typeface="Calibri" pitchFamily="34" charset="-120"/>
              </a:rPr>
              <a:t>2</a:t>
            </a:r>
            <a:endParaRPr lang="en-US" sz="1100" dirty="0"/>
          </a:p>
        </p:txBody>
      </p:sp>
      <p:sp>
        <p:nvSpPr>
          <p:cNvPr id="12" name="Text 10"/>
          <p:cNvSpPr/>
          <p:nvPr/>
        </p:nvSpPr>
        <p:spPr>
          <a:xfrm>
            <a:off x="3813048" y="1307592"/>
            <a:ext cx="2011680" cy="402336"/>
          </a:xfrm>
          <a:prstGeom prst="rect">
            <a:avLst/>
          </a:prstGeom>
          <a:noFill/>
          <a:ln/>
        </p:spPr>
        <p:txBody>
          <a:bodyPr wrap="square" lIns="0" tIns="0" rIns="0" bIns="0" rtlCol="0" anchor="ctr"/>
          <a:lstStyle/>
          <a:p>
            <a:pPr marL="0" indent="0">
              <a:buNone/>
            </a:pPr>
            <a:r>
              <a:rPr lang="en-US" sz="1100" b="1" dirty="0">
                <a:solidFill>
                  <a:srgbClr val="1B2A4A"/>
                </a:solidFill>
                <a:latin typeface="Cambria" pitchFamily="34" charset="0"/>
                <a:ea typeface="Cambria" pitchFamily="34" charset="-122"/>
                <a:cs typeface="Cambria" pitchFamily="34" charset="-120"/>
              </a:rPr>
              <a:t>Practice Directions With Teeth</a:t>
            </a:r>
            <a:endParaRPr lang="en-US" sz="1100" dirty="0"/>
          </a:p>
        </p:txBody>
      </p:sp>
      <p:sp>
        <p:nvSpPr>
          <p:cNvPr id="13" name="Text 11"/>
          <p:cNvSpPr/>
          <p:nvPr/>
        </p:nvSpPr>
        <p:spPr>
          <a:xfrm>
            <a:off x="3383280" y="1783080"/>
            <a:ext cx="2423160" cy="80467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Reintroduce enforceable directions. Automatic cost orders for non-compliance. Rules are only as good as their enforcement. Alternatively, do we </a:t>
            </a:r>
            <a:r>
              <a:rPr lang="en-US" sz="950">
                <a:solidFill>
                  <a:srgbClr val="4A5568"/>
                </a:solidFill>
                <a:latin typeface="Calibri" pitchFamily="34" charset="0"/>
                <a:ea typeface="Calibri" pitchFamily="34" charset="-122"/>
                <a:cs typeface="Calibri" pitchFamily="34" charset="-120"/>
              </a:rPr>
              <a:t>require a </a:t>
            </a:r>
            <a:r>
              <a:rPr lang="en-US" sz="950" dirty="0">
                <a:solidFill>
                  <a:srgbClr val="4A5568"/>
                </a:solidFill>
                <a:latin typeface="Calibri" pitchFamily="34" charset="0"/>
                <a:ea typeface="Calibri" pitchFamily="34" charset="-122"/>
                <a:cs typeface="Calibri" pitchFamily="34" charset="-120"/>
              </a:rPr>
              <a:t>complete overhaul of our SCCP to improve case-management and </a:t>
            </a:r>
            <a:r>
              <a:rPr lang="en-US" sz="950">
                <a:solidFill>
                  <a:srgbClr val="4A5568"/>
                </a:solidFill>
                <a:latin typeface="Calibri" pitchFamily="34" charset="0"/>
                <a:ea typeface="Calibri" pitchFamily="34" charset="-122"/>
                <a:cs typeface="Calibri" pitchFamily="34" charset="-120"/>
              </a:rPr>
              <a:t>efficiency?</a:t>
            </a:r>
            <a:endParaRPr lang="en-US" sz="950" dirty="0"/>
          </a:p>
        </p:txBody>
      </p:sp>
      <p:sp>
        <p:nvSpPr>
          <p:cNvPr id="14" name="Shape 12"/>
          <p:cNvSpPr/>
          <p:nvPr/>
        </p:nvSpPr>
        <p:spPr>
          <a:xfrm>
            <a:off x="6126480" y="1188720"/>
            <a:ext cx="2697480" cy="1508760"/>
          </a:xfrm>
          <a:prstGeom prst="roundRect">
            <a:avLst>
              <a:gd name="adj" fmla="val 6061"/>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sp>
        <p:nvSpPr>
          <p:cNvPr id="15" name="Shape 13"/>
          <p:cNvSpPr/>
          <p:nvPr/>
        </p:nvSpPr>
        <p:spPr>
          <a:xfrm>
            <a:off x="6263640" y="1316736"/>
            <a:ext cx="347472" cy="347472"/>
          </a:xfrm>
          <a:prstGeom prst="ellipse">
            <a:avLst/>
          </a:prstGeom>
          <a:solidFill>
            <a:srgbClr val="1B2A4A"/>
          </a:solidFill>
          <a:ln w="12700">
            <a:solidFill>
              <a:srgbClr val="1B2A4A"/>
            </a:solidFill>
            <a:prstDash val="solid"/>
          </a:ln>
        </p:spPr>
        <p:txBody>
          <a:bodyPr/>
          <a:lstStyle/>
          <a:p>
            <a:endParaRPr lang="en-SC"/>
          </a:p>
        </p:txBody>
      </p:sp>
      <p:sp>
        <p:nvSpPr>
          <p:cNvPr id="16" name="Text 14"/>
          <p:cNvSpPr/>
          <p:nvPr/>
        </p:nvSpPr>
        <p:spPr>
          <a:xfrm>
            <a:off x="6263640" y="1316736"/>
            <a:ext cx="347472" cy="347472"/>
          </a:xfrm>
          <a:prstGeom prst="rect">
            <a:avLst/>
          </a:prstGeom>
          <a:noFill/>
          <a:ln/>
        </p:spPr>
        <p:txBody>
          <a:bodyPr wrap="square" lIns="0" tIns="0" rIns="0" bIns="0" rtlCol="0" anchor="ctr"/>
          <a:lstStyle/>
          <a:p>
            <a:pPr marL="0" indent="0" algn="ctr">
              <a:buNone/>
            </a:pPr>
            <a:r>
              <a:rPr lang="en-US" sz="1100" b="1" dirty="0">
                <a:solidFill>
                  <a:srgbClr val="C9A84C"/>
                </a:solidFill>
                <a:latin typeface="Calibri" pitchFamily="34" charset="0"/>
                <a:ea typeface="Calibri" pitchFamily="34" charset="-122"/>
                <a:cs typeface="Calibri" pitchFamily="34" charset="-120"/>
              </a:rPr>
              <a:t>3</a:t>
            </a:r>
            <a:endParaRPr lang="en-US" sz="1100" dirty="0"/>
          </a:p>
        </p:txBody>
      </p:sp>
      <p:sp>
        <p:nvSpPr>
          <p:cNvPr id="17" name="Text 15"/>
          <p:cNvSpPr/>
          <p:nvPr/>
        </p:nvSpPr>
        <p:spPr>
          <a:xfrm>
            <a:off x="6693408" y="1307592"/>
            <a:ext cx="2011680" cy="402336"/>
          </a:xfrm>
          <a:prstGeom prst="rect">
            <a:avLst/>
          </a:prstGeom>
          <a:noFill/>
          <a:ln/>
        </p:spPr>
        <p:txBody>
          <a:bodyPr wrap="square" lIns="0" tIns="0" rIns="0" bIns="0" rtlCol="0" anchor="ctr"/>
          <a:lstStyle/>
          <a:p>
            <a:pPr marL="0" indent="0">
              <a:buNone/>
            </a:pPr>
            <a:r>
              <a:rPr lang="en-US" sz="1100" b="1" dirty="0">
                <a:solidFill>
                  <a:srgbClr val="1B2A4A"/>
                </a:solidFill>
                <a:latin typeface="Cambria" pitchFamily="34" charset="0"/>
                <a:ea typeface="Cambria" pitchFamily="34" charset="-122"/>
                <a:cs typeface="Cambria" pitchFamily="34" charset="-120"/>
              </a:rPr>
              <a:t>End-to-End Integration</a:t>
            </a:r>
            <a:endParaRPr lang="en-US" sz="1100" dirty="0"/>
          </a:p>
        </p:txBody>
      </p:sp>
      <p:sp>
        <p:nvSpPr>
          <p:cNvPr id="18" name="Text 16"/>
          <p:cNvSpPr/>
          <p:nvPr/>
        </p:nvSpPr>
        <p:spPr>
          <a:xfrm>
            <a:off x="6263640" y="1783080"/>
            <a:ext cx="2423160" cy="80467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Case management, hearing scheduling, and judgment delivery must function as a single system — not siloed tools.</a:t>
            </a:r>
            <a:endParaRPr lang="en-US" sz="950" dirty="0"/>
          </a:p>
        </p:txBody>
      </p:sp>
      <p:sp>
        <p:nvSpPr>
          <p:cNvPr id="19" name="Shape 17"/>
          <p:cNvSpPr/>
          <p:nvPr/>
        </p:nvSpPr>
        <p:spPr>
          <a:xfrm>
            <a:off x="365760" y="2880360"/>
            <a:ext cx="2697480" cy="1508760"/>
          </a:xfrm>
          <a:prstGeom prst="roundRect">
            <a:avLst>
              <a:gd name="adj" fmla="val 6061"/>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sp>
        <p:nvSpPr>
          <p:cNvPr id="20" name="Shape 18"/>
          <p:cNvSpPr/>
          <p:nvPr/>
        </p:nvSpPr>
        <p:spPr>
          <a:xfrm>
            <a:off x="502920" y="3008376"/>
            <a:ext cx="347472" cy="347472"/>
          </a:xfrm>
          <a:prstGeom prst="ellipse">
            <a:avLst/>
          </a:prstGeom>
          <a:solidFill>
            <a:srgbClr val="1B2A4A"/>
          </a:solidFill>
          <a:ln w="12700">
            <a:solidFill>
              <a:srgbClr val="1B2A4A"/>
            </a:solidFill>
            <a:prstDash val="solid"/>
          </a:ln>
        </p:spPr>
        <p:txBody>
          <a:bodyPr/>
          <a:lstStyle/>
          <a:p>
            <a:endParaRPr lang="en-SC"/>
          </a:p>
        </p:txBody>
      </p:sp>
      <p:sp>
        <p:nvSpPr>
          <p:cNvPr id="21" name="Text 19"/>
          <p:cNvSpPr/>
          <p:nvPr/>
        </p:nvSpPr>
        <p:spPr>
          <a:xfrm>
            <a:off x="502920" y="3008376"/>
            <a:ext cx="347472" cy="347472"/>
          </a:xfrm>
          <a:prstGeom prst="rect">
            <a:avLst/>
          </a:prstGeom>
          <a:noFill/>
          <a:ln/>
        </p:spPr>
        <p:txBody>
          <a:bodyPr wrap="square" lIns="0" tIns="0" rIns="0" bIns="0" rtlCol="0" anchor="ctr"/>
          <a:lstStyle/>
          <a:p>
            <a:pPr marL="0" indent="0" algn="ctr">
              <a:buNone/>
            </a:pPr>
            <a:r>
              <a:rPr lang="en-US" sz="1100" b="1" dirty="0">
                <a:solidFill>
                  <a:srgbClr val="C9A84C"/>
                </a:solidFill>
                <a:latin typeface="Calibri" pitchFamily="34" charset="0"/>
                <a:ea typeface="Calibri" pitchFamily="34" charset="-122"/>
                <a:cs typeface="Calibri" pitchFamily="34" charset="-120"/>
              </a:rPr>
              <a:t>4</a:t>
            </a:r>
            <a:endParaRPr lang="en-US" sz="1100" dirty="0"/>
          </a:p>
        </p:txBody>
      </p:sp>
      <p:sp>
        <p:nvSpPr>
          <p:cNvPr id="22" name="Text 20"/>
          <p:cNvSpPr/>
          <p:nvPr/>
        </p:nvSpPr>
        <p:spPr>
          <a:xfrm>
            <a:off x="932688" y="2999232"/>
            <a:ext cx="2011680" cy="402336"/>
          </a:xfrm>
          <a:prstGeom prst="rect">
            <a:avLst/>
          </a:prstGeom>
          <a:noFill/>
          <a:ln/>
        </p:spPr>
        <p:txBody>
          <a:bodyPr wrap="square" lIns="0" tIns="0" rIns="0" bIns="0" rtlCol="0" anchor="ctr"/>
          <a:lstStyle/>
          <a:p>
            <a:pPr marL="0" indent="0">
              <a:buNone/>
            </a:pPr>
            <a:r>
              <a:rPr lang="en-US" sz="1100" b="1" dirty="0">
                <a:solidFill>
                  <a:srgbClr val="1B2A4A"/>
                </a:solidFill>
                <a:latin typeface="Cambria" pitchFamily="34" charset="0"/>
                <a:ea typeface="Cambria" pitchFamily="34" charset="-122"/>
                <a:cs typeface="Cambria" pitchFamily="34" charset="-120"/>
              </a:rPr>
              <a:t>Grow the Bar</a:t>
            </a:r>
            <a:endParaRPr lang="en-US" sz="1100" dirty="0"/>
          </a:p>
        </p:txBody>
      </p:sp>
      <p:sp>
        <p:nvSpPr>
          <p:cNvPr id="23" name="Text 21"/>
          <p:cNvSpPr/>
          <p:nvPr/>
        </p:nvSpPr>
        <p:spPr>
          <a:xfrm>
            <a:off x="502920" y="3474720"/>
            <a:ext cx="2423160" cy="80467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Examine why fewer students are entering law. Address barriers to entry. The profession cannot serve the public with an insufficient pool.</a:t>
            </a:r>
            <a:endParaRPr lang="en-US" sz="950" dirty="0"/>
          </a:p>
        </p:txBody>
      </p:sp>
      <p:sp>
        <p:nvSpPr>
          <p:cNvPr id="24" name="Shape 22"/>
          <p:cNvSpPr/>
          <p:nvPr/>
        </p:nvSpPr>
        <p:spPr>
          <a:xfrm>
            <a:off x="3246120" y="2880360"/>
            <a:ext cx="2697480" cy="1508760"/>
          </a:xfrm>
          <a:prstGeom prst="roundRect">
            <a:avLst>
              <a:gd name="adj" fmla="val 6061"/>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sp>
        <p:nvSpPr>
          <p:cNvPr id="25" name="Shape 23"/>
          <p:cNvSpPr/>
          <p:nvPr/>
        </p:nvSpPr>
        <p:spPr>
          <a:xfrm>
            <a:off x="3383280" y="3008376"/>
            <a:ext cx="347472" cy="347472"/>
          </a:xfrm>
          <a:prstGeom prst="ellipse">
            <a:avLst/>
          </a:prstGeom>
          <a:solidFill>
            <a:srgbClr val="1B2A4A"/>
          </a:solidFill>
          <a:ln w="12700">
            <a:solidFill>
              <a:srgbClr val="1B2A4A"/>
            </a:solidFill>
            <a:prstDash val="solid"/>
          </a:ln>
        </p:spPr>
        <p:txBody>
          <a:bodyPr/>
          <a:lstStyle/>
          <a:p>
            <a:endParaRPr lang="en-SC"/>
          </a:p>
        </p:txBody>
      </p:sp>
      <p:sp>
        <p:nvSpPr>
          <p:cNvPr id="26" name="Text 24"/>
          <p:cNvSpPr/>
          <p:nvPr/>
        </p:nvSpPr>
        <p:spPr>
          <a:xfrm>
            <a:off x="3383280" y="3008376"/>
            <a:ext cx="347472" cy="347472"/>
          </a:xfrm>
          <a:prstGeom prst="rect">
            <a:avLst/>
          </a:prstGeom>
          <a:noFill/>
          <a:ln/>
        </p:spPr>
        <p:txBody>
          <a:bodyPr wrap="square" lIns="0" tIns="0" rIns="0" bIns="0" rtlCol="0" anchor="ctr"/>
          <a:lstStyle/>
          <a:p>
            <a:pPr marL="0" indent="0" algn="ctr">
              <a:buNone/>
            </a:pPr>
            <a:r>
              <a:rPr lang="en-US" sz="1100" b="1" dirty="0">
                <a:solidFill>
                  <a:srgbClr val="C9A84C"/>
                </a:solidFill>
                <a:latin typeface="Calibri" pitchFamily="34" charset="0"/>
                <a:ea typeface="Calibri" pitchFamily="34" charset="-122"/>
                <a:cs typeface="Calibri" pitchFamily="34" charset="-120"/>
              </a:rPr>
              <a:t>5</a:t>
            </a:r>
            <a:endParaRPr lang="en-US" sz="1100" dirty="0"/>
          </a:p>
        </p:txBody>
      </p:sp>
      <p:sp>
        <p:nvSpPr>
          <p:cNvPr id="27" name="Text 25"/>
          <p:cNvSpPr/>
          <p:nvPr/>
        </p:nvSpPr>
        <p:spPr>
          <a:xfrm>
            <a:off x="3813048" y="2999232"/>
            <a:ext cx="2011680" cy="402336"/>
          </a:xfrm>
          <a:prstGeom prst="rect">
            <a:avLst/>
          </a:prstGeom>
          <a:noFill/>
          <a:ln/>
        </p:spPr>
        <p:txBody>
          <a:bodyPr wrap="square" lIns="0" tIns="0" rIns="0" bIns="0" rtlCol="0" anchor="ctr"/>
          <a:lstStyle/>
          <a:p>
            <a:pPr marL="0" indent="0">
              <a:buNone/>
            </a:pPr>
            <a:r>
              <a:rPr lang="en-US" sz="1100" b="1" dirty="0">
                <a:solidFill>
                  <a:srgbClr val="1B2A4A"/>
                </a:solidFill>
                <a:latin typeface="Cambria" pitchFamily="34" charset="0"/>
                <a:ea typeface="Cambria" pitchFamily="34" charset="-122"/>
                <a:cs typeface="Cambria" pitchFamily="34" charset="-120"/>
              </a:rPr>
              <a:t>Judicial Support Capacity</a:t>
            </a:r>
            <a:endParaRPr lang="en-US" sz="1100" dirty="0"/>
          </a:p>
        </p:txBody>
      </p:sp>
      <p:sp>
        <p:nvSpPr>
          <p:cNvPr id="28" name="Text 26"/>
          <p:cNvSpPr/>
          <p:nvPr/>
        </p:nvSpPr>
        <p:spPr>
          <a:xfrm>
            <a:off x="3383280" y="3474720"/>
            <a:ext cx="2423160" cy="80467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Researchers, registrars, and administrative staff are force multipliers. Access to work tools. Investment here directly improves judgment throughput.</a:t>
            </a:r>
            <a:endParaRPr lang="en-US" sz="950" dirty="0"/>
          </a:p>
        </p:txBody>
      </p:sp>
      <p:sp>
        <p:nvSpPr>
          <p:cNvPr id="29" name="Shape 27"/>
          <p:cNvSpPr/>
          <p:nvPr/>
        </p:nvSpPr>
        <p:spPr>
          <a:xfrm>
            <a:off x="6126480" y="2880360"/>
            <a:ext cx="2697480" cy="1508760"/>
          </a:xfrm>
          <a:prstGeom prst="roundRect">
            <a:avLst>
              <a:gd name="adj" fmla="val 6061"/>
            </a:avLst>
          </a:prstGeom>
          <a:solidFill>
            <a:srgbClr val="FFFFFF"/>
          </a:solidFill>
          <a:ln w="12700">
            <a:solidFill>
              <a:srgbClr val="EEF2F8"/>
            </a:solidFill>
            <a:prstDash val="solid"/>
          </a:ln>
          <a:effectLst>
            <a:outerShdw blurRad="101600" dist="38100" dir="2700000" algn="bl" rotWithShape="0">
              <a:srgbClr val="000000">
                <a:alpha val="12000"/>
              </a:srgbClr>
            </a:outerShdw>
          </a:effectLst>
        </p:spPr>
        <p:txBody>
          <a:bodyPr/>
          <a:lstStyle/>
          <a:p>
            <a:endParaRPr lang="en-SC"/>
          </a:p>
        </p:txBody>
      </p:sp>
      <p:sp>
        <p:nvSpPr>
          <p:cNvPr id="30" name="Shape 28"/>
          <p:cNvSpPr/>
          <p:nvPr/>
        </p:nvSpPr>
        <p:spPr>
          <a:xfrm>
            <a:off x="6263640" y="3008376"/>
            <a:ext cx="347472" cy="347472"/>
          </a:xfrm>
          <a:prstGeom prst="ellipse">
            <a:avLst/>
          </a:prstGeom>
          <a:solidFill>
            <a:srgbClr val="1B2A4A"/>
          </a:solidFill>
          <a:ln w="12700">
            <a:solidFill>
              <a:srgbClr val="1B2A4A"/>
            </a:solidFill>
            <a:prstDash val="solid"/>
          </a:ln>
        </p:spPr>
        <p:txBody>
          <a:bodyPr/>
          <a:lstStyle/>
          <a:p>
            <a:endParaRPr lang="en-SC"/>
          </a:p>
        </p:txBody>
      </p:sp>
      <p:sp>
        <p:nvSpPr>
          <p:cNvPr id="31" name="Text 29"/>
          <p:cNvSpPr/>
          <p:nvPr/>
        </p:nvSpPr>
        <p:spPr>
          <a:xfrm>
            <a:off x="6263640" y="3008376"/>
            <a:ext cx="347472" cy="347472"/>
          </a:xfrm>
          <a:prstGeom prst="rect">
            <a:avLst/>
          </a:prstGeom>
          <a:noFill/>
          <a:ln/>
        </p:spPr>
        <p:txBody>
          <a:bodyPr wrap="square" lIns="0" tIns="0" rIns="0" bIns="0" rtlCol="0" anchor="ctr"/>
          <a:lstStyle/>
          <a:p>
            <a:pPr marL="0" indent="0" algn="ctr">
              <a:buNone/>
            </a:pPr>
            <a:r>
              <a:rPr lang="en-US" sz="1100" b="1" dirty="0">
                <a:solidFill>
                  <a:srgbClr val="C9A84C"/>
                </a:solidFill>
                <a:latin typeface="Calibri" pitchFamily="34" charset="0"/>
                <a:ea typeface="Calibri" pitchFamily="34" charset="-122"/>
                <a:cs typeface="Calibri" pitchFamily="34" charset="-120"/>
              </a:rPr>
              <a:t>6</a:t>
            </a:r>
            <a:endParaRPr lang="en-US" sz="1100" dirty="0"/>
          </a:p>
        </p:txBody>
      </p:sp>
      <p:sp>
        <p:nvSpPr>
          <p:cNvPr id="32" name="Text 30"/>
          <p:cNvSpPr/>
          <p:nvPr/>
        </p:nvSpPr>
        <p:spPr>
          <a:xfrm>
            <a:off x="6693408" y="2999232"/>
            <a:ext cx="2011680" cy="402336"/>
          </a:xfrm>
          <a:prstGeom prst="rect">
            <a:avLst/>
          </a:prstGeom>
          <a:noFill/>
          <a:ln/>
        </p:spPr>
        <p:txBody>
          <a:bodyPr wrap="square" lIns="0" tIns="0" rIns="0" bIns="0" rtlCol="0" anchor="ctr"/>
          <a:lstStyle/>
          <a:p>
            <a:pPr marL="0" indent="0">
              <a:buNone/>
            </a:pPr>
            <a:r>
              <a:rPr lang="en-US" sz="1100" b="1" dirty="0">
                <a:solidFill>
                  <a:srgbClr val="1B2A4A"/>
                </a:solidFill>
                <a:latin typeface="Cambria" pitchFamily="34" charset="0"/>
                <a:ea typeface="Cambria" pitchFamily="34" charset="-122"/>
                <a:cs typeface="Cambria" pitchFamily="34" charset="-120"/>
              </a:rPr>
              <a:t>ADR as Relief Valve</a:t>
            </a:r>
            <a:endParaRPr lang="en-US" sz="1100" dirty="0"/>
          </a:p>
        </p:txBody>
      </p:sp>
      <p:sp>
        <p:nvSpPr>
          <p:cNvPr id="33" name="Text 31"/>
          <p:cNvSpPr/>
          <p:nvPr/>
        </p:nvSpPr>
        <p:spPr>
          <a:xfrm>
            <a:off x="6263640" y="3474720"/>
            <a:ext cx="2423160" cy="80467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Proactively divert suitable disputes. Alternative resolution reduces volume pressure on courts while maintaining access to justice.</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B2A4A"/>
        </a:solidFill>
        <a:effectLst/>
      </p:bgPr>
    </p:bg>
    <p:spTree>
      <p:nvGrpSpPr>
        <p:cNvPr id="1" name=""/>
        <p:cNvGrpSpPr/>
        <p:nvPr/>
      </p:nvGrpSpPr>
      <p:grpSpPr>
        <a:xfrm>
          <a:off x="0" y="0"/>
          <a:ext cx="0" cy="0"/>
          <a:chOff x="0" y="0"/>
          <a:chExt cx="0" cy="0"/>
        </a:xfrm>
      </p:grpSpPr>
      <p:sp>
        <p:nvSpPr>
          <p:cNvPr id="14" name="Shape 7">
            <a:extLst>
              <a:ext uri="{FF2B5EF4-FFF2-40B4-BE49-F238E27FC236}">
                <a16:creationId xmlns:a16="http://schemas.microsoft.com/office/drawing/2014/main" id="{0CB2D893-B8E5-5B3E-3AB6-BD002E46F76A}"/>
              </a:ext>
            </a:extLst>
          </p:cNvPr>
          <p:cNvSpPr/>
          <p:nvPr/>
        </p:nvSpPr>
        <p:spPr>
          <a:xfrm>
            <a:off x="365760" y="3332608"/>
            <a:ext cx="8412480" cy="749808"/>
          </a:xfrm>
          <a:prstGeom prst="roundRect">
            <a:avLst>
              <a:gd name="adj" fmla="val 9756"/>
            </a:avLst>
          </a:prstGeom>
          <a:solidFill>
            <a:srgbClr val="2E4270"/>
          </a:solidFill>
          <a:ln w="12700">
            <a:solidFill>
              <a:srgbClr val="FFFFFF">
                <a:alpha val="8000"/>
              </a:srgbClr>
            </a:solidFill>
            <a:prstDash val="solid"/>
          </a:ln>
          <a:effectLst>
            <a:outerShdw blurRad="101600" dist="38100" dir="2700000" algn="bl" rotWithShape="0">
              <a:srgbClr val="000000">
                <a:alpha val="12000"/>
              </a:srgbClr>
            </a:outerShdw>
          </a:effectLst>
        </p:spPr>
        <p:txBody>
          <a:bodyPr/>
          <a:lstStyle/>
          <a:p>
            <a:endParaRPr lang="en-SC" dirty="0"/>
          </a:p>
        </p:txBody>
      </p:sp>
      <p:sp>
        <p:nvSpPr>
          <p:cNvPr id="2" name="Shape 0"/>
          <p:cNvSpPr/>
          <p:nvPr/>
        </p:nvSpPr>
        <p:spPr>
          <a:xfrm>
            <a:off x="-914400" y="2752344"/>
            <a:ext cx="3657600" cy="3657600"/>
          </a:xfrm>
          <a:prstGeom prst="ellipse">
            <a:avLst/>
          </a:prstGeom>
          <a:solidFill>
            <a:srgbClr val="C9A84C">
              <a:alpha val="10000"/>
            </a:srgbClr>
          </a:solidFill>
          <a:ln w="12700">
            <a:solidFill>
              <a:srgbClr val="C9A84C">
                <a:alpha val="10000"/>
              </a:srgbClr>
            </a:solidFill>
            <a:prstDash val="solid"/>
          </a:ln>
        </p:spPr>
        <p:txBody>
          <a:bodyPr/>
          <a:lstStyle/>
          <a:p>
            <a:endParaRPr lang="en-SC"/>
          </a:p>
        </p:txBody>
      </p:sp>
      <p:sp>
        <p:nvSpPr>
          <p:cNvPr id="3" name="Text 1"/>
          <p:cNvSpPr/>
          <p:nvPr/>
        </p:nvSpPr>
        <p:spPr>
          <a:xfrm>
            <a:off x="457200" y="201168"/>
            <a:ext cx="914400" cy="320040"/>
          </a:xfrm>
          <a:prstGeom prst="rect">
            <a:avLst/>
          </a:prstGeom>
          <a:noFill/>
          <a:ln/>
        </p:spPr>
        <p:txBody>
          <a:bodyPr wrap="square" lIns="0" tIns="0" rIns="0" bIns="0" rtlCol="0" anchor="ctr"/>
          <a:lstStyle/>
          <a:p>
            <a:pPr marL="0" indent="0">
              <a:buNone/>
            </a:pPr>
            <a:r>
              <a:rPr lang="en-US" sz="1200" b="1" dirty="0">
                <a:solidFill>
                  <a:srgbClr val="C9A84C"/>
                </a:solidFill>
                <a:latin typeface="Calibri" pitchFamily="34" charset="0"/>
                <a:ea typeface="Calibri" pitchFamily="34" charset="-122"/>
                <a:cs typeface="Calibri" pitchFamily="34" charset="-120"/>
              </a:rPr>
              <a:t>05</a:t>
            </a:r>
            <a:endParaRPr lang="en-US" sz="1200" dirty="0"/>
          </a:p>
        </p:txBody>
      </p:sp>
      <p:sp>
        <p:nvSpPr>
          <p:cNvPr id="4" name="Text 2"/>
          <p:cNvSpPr/>
          <p:nvPr/>
        </p:nvSpPr>
        <p:spPr>
          <a:xfrm>
            <a:off x="457200" y="502920"/>
            <a:ext cx="8229600" cy="594360"/>
          </a:xfrm>
          <a:prstGeom prst="rect">
            <a:avLst/>
          </a:prstGeom>
          <a:noFill/>
          <a:ln/>
        </p:spPr>
        <p:txBody>
          <a:bodyPr wrap="square" lIns="0" tIns="0" rIns="0" bIns="0" rtlCol="0" anchor="ctr"/>
          <a:lstStyle/>
          <a:p>
            <a:pPr marL="0" indent="0" algn="l">
              <a:buNone/>
            </a:pPr>
            <a:r>
              <a:rPr lang="en-US" sz="2800" b="1" dirty="0">
                <a:solidFill>
                  <a:srgbClr val="FFFFFF"/>
                </a:solidFill>
                <a:latin typeface="Cambria" pitchFamily="34" charset="0"/>
                <a:ea typeface="Cambria" pitchFamily="34" charset="-122"/>
                <a:cs typeface="Cambria" pitchFamily="34" charset="-120"/>
              </a:rPr>
              <a:t>Questions for the Floor</a:t>
            </a:r>
            <a:endParaRPr lang="en-US" sz="2800" dirty="0"/>
          </a:p>
        </p:txBody>
      </p:sp>
      <p:sp>
        <p:nvSpPr>
          <p:cNvPr id="5" name="Text 3"/>
          <p:cNvSpPr/>
          <p:nvPr/>
        </p:nvSpPr>
        <p:spPr>
          <a:xfrm>
            <a:off x="457200" y="1078992"/>
            <a:ext cx="8229600" cy="347472"/>
          </a:xfrm>
          <a:prstGeom prst="rect">
            <a:avLst/>
          </a:prstGeom>
          <a:noFill/>
          <a:ln/>
        </p:spPr>
        <p:txBody>
          <a:bodyPr wrap="square" lIns="0" tIns="0" rIns="0" bIns="0" rtlCol="0" anchor="ctr"/>
          <a:lstStyle/>
          <a:p>
            <a:pPr marL="0" indent="0" algn="l">
              <a:buNone/>
            </a:pPr>
            <a:r>
              <a:rPr lang="en-US" sz="1300" i="1" dirty="0">
                <a:solidFill>
                  <a:srgbClr val="E8C97A"/>
                </a:solidFill>
                <a:latin typeface="Calibri" pitchFamily="34" charset="0"/>
                <a:ea typeface="Calibri" pitchFamily="34" charset="-122"/>
                <a:cs typeface="Calibri" pitchFamily="34" charset="-120"/>
              </a:rPr>
              <a:t>Delay is a shared responsibility — so must be the solutions</a:t>
            </a:r>
            <a:endParaRPr lang="en-US" sz="1300" dirty="0"/>
          </a:p>
        </p:txBody>
      </p:sp>
      <p:sp>
        <p:nvSpPr>
          <p:cNvPr id="6" name="Shape 4"/>
          <p:cNvSpPr/>
          <p:nvPr/>
        </p:nvSpPr>
        <p:spPr>
          <a:xfrm>
            <a:off x="365760" y="1572768"/>
            <a:ext cx="8412480" cy="749808"/>
          </a:xfrm>
          <a:prstGeom prst="roundRect">
            <a:avLst>
              <a:gd name="adj" fmla="val 9756"/>
            </a:avLst>
          </a:prstGeom>
          <a:solidFill>
            <a:srgbClr val="2E4270"/>
          </a:solidFill>
          <a:ln w="12700">
            <a:solidFill>
              <a:srgbClr val="FFFFFF">
                <a:alpha val="8000"/>
              </a:srgbClr>
            </a:solidFill>
            <a:prstDash val="solid"/>
          </a:ln>
          <a:effectLst>
            <a:outerShdw blurRad="101600" dist="38100" dir="2700000" algn="bl" rotWithShape="0">
              <a:srgbClr val="000000">
                <a:alpha val="12000"/>
              </a:srgbClr>
            </a:outerShdw>
          </a:effectLst>
        </p:spPr>
        <p:txBody>
          <a:bodyPr/>
          <a:lstStyle/>
          <a:p>
            <a:endParaRPr lang="en-SC"/>
          </a:p>
        </p:txBody>
      </p:sp>
      <p:pic>
        <p:nvPicPr>
          <p:cNvPr id="7" name="Image 0" descr="preencoded.png"/>
          <p:cNvPicPr>
            <a:picLocks noChangeAspect="1"/>
          </p:cNvPicPr>
          <p:nvPr/>
        </p:nvPicPr>
        <p:blipFill>
          <a:blip r:embed="rId3"/>
          <a:stretch>
            <a:fillRect/>
          </a:stretch>
        </p:blipFill>
        <p:spPr>
          <a:xfrm>
            <a:off x="512064" y="1773936"/>
            <a:ext cx="256032" cy="256032"/>
          </a:xfrm>
          <a:prstGeom prst="rect">
            <a:avLst/>
          </a:prstGeom>
        </p:spPr>
      </p:pic>
      <p:sp>
        <p:nvSpPr>
          <p:cNvPr id="8" name="Text 5"/>
          <p:cNvSpPr/>
          <p:nvPr/>
        </p:nvSpPr>
        <p:spPr>
          <a:xfrm>
            <a:off x="888412" y="3364992"/>
            <a:ext cx="2011680" cy="274320"/>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To the entire audience:</a:t>
            </a:r>
            <a:endParaRPr lang="en-US" sz="950" dirty="0"/>
          </a:p>
        </p:txBody>
      </p:sp>
      <p:sp>
        <p:nvSpPr>
          <p:cNvPr id="9" name="Text 6"/>
          <p:cNvSpPr/>
          <p:nvPr/>
        </p:nvSpPr>
        <p:spPr>
          <a:xfrm>
            <a:off x="914400" y="3602736"/>
            <a:ext cx="7680960" cy="320040"/>
          </a:xfrm>
          <a:prstGeom prst="rect">
            <a:avLst/>
          </a:prstGeom>
          <a:noFill/>
          <a:ln/>
        </p:spPr>
        <p:txBody>
          <a:bodyPr wrap="square" lIns="0" tIns="0" rIns="0" bIns="0" rtlCol="0" anchor="ctr"/>
          <a:lstStyle/>
          <a:p>
            <a:r>
              <a:rPr lang="en-GB" sz="1100" dirty="0">
                <a:solidFill>
                  <a:schemeClr val="bg1"/>
                </a:solidFill>
              </a:rPr>
              <a:t>"If reform had to start tomorrow, with no new funding and no new legislation, where would you begin — and what would that change actually look like in practice?"</a:t>
            </a:r>
            <a:endParaRPr lang="en-US" sz="1100" dirty="0">
              <a:solidFill>
                <a:schemeClr val="bg1"/>
              </a:solidFill>
            </a:endParaRPr>
          </a:p>
        </p:txBody>
      </p:sp>
      <p:sp>
        <p:nvSpPr>
          <p:cNvPr id="10" name="Shape 7"/>
          <p:cNvSpPr/>
          <p:nvPr/>
        </p:nvSpPr>
        <p:spPr>
          <a:xfrm>
            <a:off x="365760" y="2423160"/>
            <a:ext cx="8412480" cy="749808"/>
          </a:xfrm>
          <a:prstGeom prst="roundRect">
            <a:avLst>
              <a:gd name="adj" fmla="val 9756"/>
            </a:avLst>
          </a:prstGeom>
          <a:solidFill>
            <a:srgbClr val="2E4270"/>
          </a:solidFill>
          <a:ln w="12700">
            <a:solidFill>
              <a:srgbClr val="FFFFFF">
                <a:alpha val="8000"/>
              </a:srgbClr>
            </a:solidFill>
            <a:prstDash val="solid"/>
          </a:ln>
          <a:effectLst>
            <a:outerShdw blurRad="101600" dist="38100" dir="2700000" algn="bl" rotWithShape="0">
              <a:srgbClr val="000000">
                <a:alpha val="12000"/>
              </a:srgbClr>
            </a:outerShdw>
          </a:effectLst>
        </p:spPr>
        <p:txBody>
          <a:bodyPr/>
          <a:lstStyle/>
          <a:p>
            <a:endParaRPr lang="en-SC"/>
          </a:p>
        </p:txBody>
      </p:sp>
      <p:pic>
        <p:nvPicPr>
          <p:cNvPr id="11" name="Image 1" descr="preencoded.png"/>
          <p:cNvPicPr>
            <a:picLocks noChangeAspect="1"/>
          </p:cNvPicPr>
          <p:nvPr/>
        </p:nvPicPr>
        <p:blipFill>
          <a:blip r:embed="rId3"/>
          <a:stretch>
            <a:fillRect/>
          </a:stretch>
        </p:blipFill>
        <p:spPr>
          <a:xfrm>
            <a:off x="512064" y="2624328"/>
            <a:ext cx="256032" cy="256032"/>
          </a:xfrm>
          <a:prstGeom prst="rect">
            <a:avLst/>
          </a:prstGeom>
        </p:spPr>
      </p:pic>
      <p:sp>
        <p:nvSpPr>
          <p:cNvPr id="12" name="Text 8"/>
          <p:cNvSpPr/>
          <p:nvPr/>
        </p:nvSpPr>
        <p:spPr>
          <a:xfrm>
            <a:off x="812203" y="1649147"/>
            <a:ext cx="2011680" cy="274320"/>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To the Bench</a:t>
            </a:r>
            <a:endParaRPr lang="en-US" sz="950" dirty="0"/>
          </a:p>
        </p:txBody>
      </p:sp>
      <p:sp>
        <p:nvSpPr>
          <p:cNvPr id="13" name="Text 9"/>
          <p:cNvSpPr/>
          <p:nvPr/>
        </p:nvSpPr>
        <p:spPr>
          <a:xfrm>
            <a:off x="847165" y="1938528"/>
            <a:ext cx="7680960" cy="320040"/>
          </a:xfrm>
          <a:prstGeom prst="rect">
            <a:avLst/>
          </a:prstGeom>
          <a:noFill/>
          <a:ln/>
        </p:spPr>
        <p:txBody>
          <a:bodyPr wrap="square" lIns="0" tIns="0" rIns="0" bIns="0" rtlCol="0" anchor="ctr"/>
          <a:lstStyle/>
          <a:p>
            <a:r>
              <a:rPr lang="en-GB" sz="1100" dirty="0">
                <a:solidFill>
                  <a:schemeClr val="bg1"/>
                </a:solidFill>
              </a:rPr>
              <a:t>"If you had to design a single, non-negotiable case management rule that would reduce adjournments in your court by fifty percent, what would it be? What would be its format? And what would stop you from implementing it tomorrow?</a:t>
            </a:r>
            <a:endParaRPr lang="en-US" sz="1100" dirty="0">
              <a:solidFill>
                <a:schemeClr val="bg1"/>
              </a:solidFill>
            </a:endParaRPr>
          </a:p>
        </p:txBody>
      </p:sp>
      <p:pic>
        <p:nvPicPr>
          <p:cNvPr id="15" name="Image 2" descr="preencoded.png"/>
          <p:cNvPicPr>
            <a:picLocks noChangeAspect="1"/>
          </p:cNvPicPr>
          <p:nvPr/>
        </p:nvPicPr>
        <p:blipFill>
          <a:blip r:embed="rId3"/>
          <a:stretch>
            <a:fillRect/>
          </a:stretch>
        </p:blipFill>
        <p:spPr>
          <a:xfrm>
            <a:off x="512064" y="3474720"/>
            <a:ext cx="256032" cy="256032"/>
          </a:xfrm>
          <a:prstGeom prst="rect">
            <a:avLst/>
          </a:prstGeom>
        </p:spPr>
      </p:pic>
      <p:sp>
        <p:nvSpPr>
          <p:cNvPr id="16" name="Text 11"/>
          <p:cNvSpPr/>
          <p:nvPr/>
        </p:nvSpPr>
        <p:spPr>
          <a:xfrm>
            <a:off x="914400" y="2468880"/>
            <a:ext cx="2011680" cy="274320"/>
          </a:xfrm>
          <a:prstGeom prst="rect">
            <a:avLst/>
          </a:prstGeom>
          <a:noFill/>
          <a:ln/>
        </p:spPr>
        <p:txBody>
          <a:bodyPr wrap="square" lIns="0" tIns="0" rIns="0" bIns="0" rtlCol="0" anchor="ctr"/>
          <a:lstStyle/>
          <a:p>
            <a:pPr marL="0" indent="0">
              <a:buNone/>
            </a:pPr>
            <a:r>
              <a:rPr lang="en-US" sz="950" b="1" dirty="0">
                <a:solidFill>
                  <a:srgbClr val="C9A84C"/>
                </a:solidFill>
                <a:latin typeface="Calibri" pitchFamily="34" charset="0"/>
                <a:ea typeface="Calibri" pitchFamily="34" charset="-122"/>
                <a:cs typeface="Calibri" pitchFamily="34" charset="-120"/>
              </a:rPr>
              <a:t>To the Bar</a:t>
            </a:r>
            <a:endParaRPr lang="en-US" sz="950" dirty="0"/>
          </a:p>
        </p:txBody>
      </p:sp>
      <p:sp>
        <p:nvSpPr>
          <p:cNvPr id="17" name="Text 12"/>
          <p:cNvSpPr/>
          <p:nvPr/>
        </p:nvSpPr>
        <p:spPr>
          <a:xfrm>
            <a:off x="847165" y="2688336"/>
            <a:ext cx="7722207" cy="390772"/>
          </a:xfrm>
          <a:prstGeom prst="rect">
            <a:avLst/>
          </a:prstGeom>
          <a:noFill/>
          <a:ln/>
        </p:spPr>
        <p:txBody>
          <a:bodyPr wrap="square" lIns="0" tIns="0" rIns="0" bIns="0" rtlCol="0" anchor="ctr"/>
          <a:lstStyle/>
          <a:p>
            <a:r>
              <a:rPr lang="en-GB" sz="1100" dirty="0">
                <a:solidFill>
                  <a:schemeClr val="bg1"/>
                </a:solidFill>
              </a:rPr>
              <a:t>"The bar faces what looks like a dual crisis: cases that move too slowly, and a shrinking pool of practitioners to handle them. Are these problems connected — and if so, where does the solution start?</a:t>
            </a:r>
            <a:endParaRPr lang="en-US" sz="1100" dirty="0">
              <a:solidFill>
                <a:schemeClr val="bg1"/>
              </a:solidFill>
            </a:endParaRPr>
          </a:p>
        </p:txBody>
      </p:sp>
      <p:sp>
        <p:nvSpPr>
          <p:cNvPr id="22" name="TextBox 21">
            <a:extLst>
              <a:ext uri="{FF2B5EF4-FFF2-40B4-BE49-F238E27FC236}">
                <a16:creationId xmlns:a16="http://schemas.microsoft.com/office/drawing/2014/main" id="{DDE70154-6040-D7B9-B8F1-A0B3514903A2}"/>
              </a:ext>
            </a:extLst>
          </p:cNvPr>
          <p:cNvSpPr txBox="1"/>
          <p:nvPr/>
        </p:nvSpPr>
        <p:spPr>
          <a:xfrm>
            <a:off x="3869356" y="3522846"/>
            <a:ext cx="184731" cy="369332"/>
          </a:xfrm>
          <a:prstGeom prst="rect">
            <a:avLst/>
          </a:prstGeom>
          <a:noFill/>
        </p:spPr>
        <p:txBody>
          <a:bodyPr wrap="none" rtlCol="0">
            <a:spAutoFit/>
          </a:bodyPr>
          <a:lstStyle/>
          <a:p>
            <a:endParaRPr lang="en-SC"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5943600" y="1371600"/>
            <a:ext cx="4572000" cy="4572000"/>
          </a:xfrm>
          <a:prstGeom prst="ellipse">
            <a:avLst/>
          </a:prstGeom>
          <a:solidFill>
            <a:srgbClr val="C9A84C">
              <a:alpha val="12000"/>
            </a:srgbClr>
          </a:solidFill>
          <a:ln w="12700">
            <a:solidFill>
              <a:srgbClr val="C9A84C">
                <a:alpha val="12000"/>
              </a:srgbClr>
            </a:solidFill>
            <a:prstDash val="solid"/>
          </a:ln>
        </p:spPr>
        <p:txBody>
          <a:bodyPr/>
          <a:lstStyle/>
          <a:p>
            <a:endParaRPr lang="en-SC"/>
          </a:p>
        </p:txBody>
      </p:sp>
      <p:sp>
        <p:nvSpPr>
          <p:cNvPr id="3" name="Shape 1"/>
          <p:cNvSpPr/>
          <p:nvPr/>
        </p:nvSpPr>
        <p:spPr>
          <a:xfrm>
            <a:off x="6583680" y="1828800"/>
            <a:ext cx="3200400" cy="3200400"/>
          </a:xfrm>
          <a:prstGeom prst="ellipse">
            <a:avLst/>
          </a:prstGeom>
          <a:solidFill>
            <a:srgbClr val="C9A84C">
              <a:alpha val="20000"/>
            </a:srgbClr>
          </a:solidFill>
          <a:ln w="12700">
            <a:solidFill>
              <a:srgbClr val="C9A84C">
                <a:alpha val="20000"/>
              </a:srgbClr>
            </a:solidFill>
            <a:prstDash val="solid"/>
          </a:ln>
        </p:spPr>
        <p:txBody>
          <a:bodyPr/>
          <a:lstStyle/>
          <a:p>
            <a:endParaRPr lang="en-SC"/>
          </a:p>
        </p:txBody>
      </p:sp>
      <p:pic>
        <p:nvPicPr>
          <p:cNvPr id="4" name="Image 0" descr="preencoded.png"/>
          <p:cNvPicPr>
            <a:picLocks noChangeAspect="1"/>
          </p:cNvPicPr>
          <p:nvPr/>
        </p:nvPicPr>
        <p:blipFill>
          <a:blip r:embed="rId3"/>
          <a:stretch>
            <a:fillRect/>
          </a:stretch>
        </p:blipFill>
        <p:spPr>
          <a:xfrm>
            <a:off x="457200" y="548640"/>
            <a:ext cx="594360" cy="594360"/>
          </a:xfrm>
          <a:prstGeom prst="rect">
            <a:avLst/>
          </a:prstGeom>
        </p:spPr>
      </p:pic>
      <p:sp>
        <p:nvSpPr>
          <p:cNvPr id="5" name="Text 2"/>
          <p:cNvSpPr/>
          <p:nvPr/>
        </p:nvSpPr>
        <p:spPr>
          <a:xfrm>
            <a:off x="457200" y="1280160"/>
            <a:ext cx="6858000" cy="1828800"/>
          </a:xfrm>
          <a:prstGeom prst="rect">
            <a:avLst/>
          </a:prstGeom>
          <a:noFill/>
          <a:ln/>
        </p:spPr>
        <p:txBody>
          <a:bodyPr wrap="square" lIns="0" tIns="0" rIns="0" bIns="0" rtlCol="0" anchor="ctr"/>
          <a:lstStyle/>
          <a:p>
            <a:pPr marL="0" indent="0" algn="l">
              <a:buNone/>
            </a:pPr>
            <a:r>
              <a:rPr lang="en-US" sz="3600" b="1" dirty="0">
                <a:solidFill>
                  <a:srgbClr val="FFFFFF"/>
                </a:solidFill>
                <a:latin typeface="Cambria" pitchFamily="34" charset="0"/>
                <a:ea typeface="Cambria" pitchFamily="34" charset="-122"/>
                <a:cs typeface="Cambria" pitchFamily="34" charset="-120"/>
              </a:rPr>
              <a:t>The tools exist.</a:t>
            </a:r>
            <a:endParaRPr lang="en-US" sz="3600" dirty="0"/>
          </a:p>
          <a:p>
            <a:pPr marL="0" indent="0" algn="l">
              <a:buNone/>
            </a:pPr>
            <a:r>
              <a:rPr lang="en-US" sz="3600" b="1" dirty="0">
                <a:solidFill>
                  <a:srgbClr val="FFFFFF"/>
                </a:solidFill>
                <a:latin typeface="Cambria" pitchFamily="34" charset="0"/>
                <a:ea typeface="Cambria" pitchFamily="34" charset="-122"/>
                <a:cs typeface="Cambria" pitchFamily="34" charset="-120"/>
              </a:rPr>
              <a:t>The will is the question.</a:t>
            </a:r>
            <a:endParaRPr lang="en-US" sz="3600" dirty="0"/>
          </a:p>
        </p:txBody>
      </p:sp>
      <p:sp>
        <p:nvSpPr>
          <p:cNvPr id="6" name="Shape 3"/>
          <p:cNvSpPr/>
          <p:nvPr/>
        </p:nvSpPr>
        <p:spPr>
          <a:xfrm>
            <a:off x="457200" y="3200400"/>
            <a:ext cx="2286000" cy="45720"/>
          </a:xfrm>
          <a:prstGeom prst="rect">
            <a:avLst/>
          </a:prstGeom>
          <a:solidFill>
            <a:srgbClr val="C9A84C"/>
          </a:solidFill>
          <a:ln w="12700">
            <a:solidFill>
              <a:srgbClr val="C9A84C"/>
            </a:solidFill>
            <a:prstDash val="solid"/>
          </a:ln>
        </p:spPr>
        <p:txBody>
          <a:bodyPr/>
          <a:lstStyle/>
          <a:p>
            <a:endParaRPr lang="en-SC"/>
          </a:p>
        </p:txBody>
      </p:sp>
      <p:sp>
        <p:nvSpPr>
          <p:cNvPr id="7" name="Text 4"/>
          <p:cNvSpPr/>
          <p:nvPr/>
        </p:nvSpPr>
        <p:spPr>
          <a:xfrm>
            <a:off x="457200" y="3337560"/>
            <a:ext cx="6858000" cy="822960"/>
          </a:xfrm>
          <a:prstGeom prst="rect">
            <a:avLst/>
          </a:prstGeom>
          <a:noFill/>
          <a:ln/>
        </p:spPr>
        <p:txBody>
          <a:bodyPr wrap="square" lIns="0" tIns="0" rIns="0" bIns="0" rtlCol="0" anchor="ctr"/>
          <a:lstStyle/>
          <a:p>
            <a:pPr marL="0" indent="0" algn="l">
              <a:buNone/>
            </a:pPr>
            <a:r>
              <a:rPr lang="en-US" sz="1300" dirty="0">
                <a:solidFill>
                  <a:srgbClr val="8A9AB5"/>
                </a:solidFill>
                <a:latin typeface="Calibri" pitchFamily="34" charset="0"/>
                <a:ea typeface="Calibri" pitchFamily="34" charset="-122"/>
                <a:cs typeface="Calibri" pitchFamily="34" charset="-120"/>
              </a:rPr>
              <a:t>Digitization accelerates justice. But no system, however sophisticated,</a:t>
            </a:r>
            <a:endParaRPr lang="en-US" sz="1300" dirty="0"/>
          </a:p>
          <a:p>
            <a:pPr marL="0" indent="0" algn="l">
              <a:buNone/>
            </a:pPr>
            <a:r>
              <a:rPr lang="en-US" sz="1300" dirty="0">
                <a:solidFill>
                  <a:srgbClr val="8A9AB5"/>
                </a:solidFill>
                <a:latin typeface="Calibri" pitchFamily="34" charset="0"/>
                <a:ea typeface="Calibri" pitchFamily="34" charset="-122"/>
                <a:cs typeface="Calibri" pitchFamily="34" charset="-120"/>
              </a:rPr>
              <a:t>substitutes for judicial will, professional discipline, and shared commitment.</a:t>
            </a:r>
            <a:endParaRPr lang="en-US" sz="1300" dirty="0"/>
          </a:p>
        </p:txBody>
      </p:sp>
      <p:sp>
        <p:nvSpPr>
          <p:cNvPr id="8" name="Text 5"/>
          <p:cNvSpPr/>
          <p:nvPr/>
        </p:nvSpPr>
        <p:spPr>
          <a:xfrm>
            <a:off x="457200" y="4297680"/>
            <a:ext cx="2743200" cy="457200"/>
          </a:xfrm>
          <a:prstGeom prst="rect">
            <a:avLst/>
          </a:prstGeom>
          <a:noFill/>
          <a:ln/>
        </p:spPr>
        <p:txBody>
          <a:bodyPr wrap="square" lIns="0" tIns="0" rIns="0" bIns="0" rtlCol="0" anchor="ctr"/>
          <a:lstStyle/>
          <a:p>
            <a:pPr marL="0" indent="0">
              <a:buNone/>
            </a:pPr>
            <a:r>
              <a:rPr lang="en-US" sz="1800" b="1" dirty="0">
                <a:solidFill>
                  <a:srgbClr val="E8C97A"/>
                </a:solidFill>
                <a:latin typeface="Cambria" pitchFamily="34" charset="0"/>
                <a:ea typeface="Cambria" pitchFamily="34" charset="-122"/>
                <a:cs typeface="Cambria" pitchFamily="34" charset="-120"/>
              </a:rPr>
              <a:t>Thank you.</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450</TotalTime>
  <Words>899</Words>
  <Application>Microsoft Macintosh PowerPoint</Application>
  <PresentationFormat>On-screen Show (16:9)</PresentationFormat>
  <Paragraphs>104</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Justice in the Digital Age</dc:title>
  <dc:subject>PptxGenJS Presentation</dc:subject>
  <dc:creator>PptxGenJS</dc:creator>
  <cp:lastModifiedBy>Natasha Burian</cp:lastModifiedBy>
  <cp:revision>7</cp:revision>
  <dcterms:created xsi:type="dcterms:W3CDTF">2026-06-13T17:57:59Z</dcterms:created>
  <dcterms:modified xsi:type="dcterms:W3CDTF">2026-06-16T12:22:33Z</dcterms:modified>
</cp:coreProperties>
</file>